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8" r:id="rId12"/>
    <p:sldId id="266" r:id="rId13"/>
    <p:sldId id="267" r:id="rId14"/>
    <p:sldId id="268" r:id="rId15"/>
    <p:sldId id="269" r:id="rId16"/>
    <p:sldId id="270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>
        <p:scale>
          <a:sx n="70" d="100"/>
          <a:sy n="70" d="100"/>
        </p:scale>
        <p:origin x="-1122" y="-7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F81108-FDC6-4015-8CCE-70128167F63A}" type="datetimeFigureOut">
              <a:rPr lang="en-CA" smtClean="0"/>
              <a:pPr/>
              <a:t>21/03/2011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B54D48-DEE9-4741-9536-A52E0C2F43F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829761"/>
          </a:xfrm>
        </p:spPr>
        <p:txBody>
          <a:bodyPr/>
          <a:lstStyle/>
          <a:p>
            <a:r>
              <a:rPr lang="en-CA" dirty="0" smtClean="0">
                <a:latin typeface="Cambria" pitchFamily="18" charset="0"/>
              </a:rPr>
              <a:t>Workplace Literacy and Essential Skills</a:t>
            </a:r>
            <a:endParaRPr lang="en-CA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852936"/>
            <a:ext cx="7772400" cy="1199704"/>
          </a:xfrm>
        </p:spPr>
        <p:txBody>
          <a:bodyPr>
            <a:normAutofit fontScale="55000" lnSpcReduction="20000"/>
          </a:bodyPr>
          <a:lstStyle/>
          <a:p>
            <a:endParaRPr lang="en-CA" dirty="0" smtClean="0"/>
          </a:p>
          <a:p>
            <a:r>
              <a:rPr lang="en-CA" sz="5800" dirty="0" smtClean="0">
                <a:latin typeface="Cambria" pitchFamily="18" charset="0"/>
              </a:rPr>
              <a:t>Learning for Success Project</a:t>
            </a:r>
          </a:p>
          <a:p>
            <a:endParaRPr lang="en-CA" dirty="0"/>
          </a:p>
          <a:p>
            <a:pPr algn="l"/>
            <a:r>
              <a:rPr lang="en-CA" dirty="0" smtClean="0"/>
              <a:t>			    		</a:t>
            </a:r>
            <a:endParaRPr lang="en-CA" dirty="0"/>
          </a:p>
        </p:txBody>
      </p:sp>
      <p:pic>
        <p:nvPicPr>
          <p:cNvPr id="4" name="Picture 3" descr="llsc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861048"/>
            <a:ext cx="2232249" cy="1165077"/>
          </a:xfrm>
          <a:prstGeom prst="rect">
            <a:avLst/>
          </a:prstGeom>
        </p:spPr>
      </p:pic>
      <p:pic>
        <p:nvPicPr>
          <p:cNvPr id="5" name="Picture 4" descr="goodwill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77072"/>
            <a:ext cx="2841571" cy="779267"/>
          </a:xfrm>
          <a:prstGeom prst="rect">
            <a:avLst/>
          </a:prstGeom>
        </p:spPr>
      </p:pic>
      <p:pic>
        <p:nvPicPr>
          <p:cNvPr id="6" name="Picture 5" descr="lfs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3717032"/>
            <a:ext cx="1440160" cy="12590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oodle.org_home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980728"/>
            <a:ext cx="2880320" cy="105899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Introduction to Online Learning	</a:t>
            </a:r>
            <a:endParaRPr lang="en-CA" dirty="0"/>
          </a:p>
        </p:txBody>
      </p:sp>
      <p:pic>
        <p:nvPicPr>
          <p:cNvPr id="5" name="Picture 4" descr="i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132856"/>
            <a:ext cx="7121996" cy="3888432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10800000">
            <a:off x="3059832" y="3573016"/>
            <a:ext cx="2088232" cy="50405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3645024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Embedded videos</a:t>
            </a:r>
            <a:endParaRPr lang="en-CA" sz="1600" dirty="0"/>
          </a:p>
        </p:txBody>
      </p:sp>
      <p:sp>
        <p:nvSpPr>
          <p:cNvPr id="8" name="Pentagon 7"/>
          <p:cNvSpPr/>
          <p:nvPr/>
        </p:nvSpPr>
        <p:spPr>
          <a:xfrm rot="10800000">
            <a:off x="3131840" y="5661248"/>
            <a:ext cx="1368152" cy="50405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1880" y="573325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Quizzes</a:t>
            </a:r>
            <a:endParaRPr lang="en-CA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Types of activities in </a:t>
            </a:r>
            <a:r>
              <a:rPr lang="en-US" dirty="0" err="1" smtClean="0"/>
              <a:t>Moodle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Choice activities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Quizzes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Written assignments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Journal entries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Wiki entries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Questionnaires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 to Online Learning</a:t>
            </a:r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familiarize employees with Accessibility for Ontarians with Disabilities Act (AODA)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that some customers face </a:t>
            </a:r>
            <a:r>
              <a:rPr lang="en-CA" dirty="0" smtClean="0"/>
              <a:t>challenges</a:t>
            </a:r>
          </a:p>
          <a:p>
            <a:pPr lvl="2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Visible disabilities</a:t>
            </a:r>
          </a:p>
          <a:p>
            <a:pPr lvl="2">
              <a:buFont typeface="Wingdings" pitchFamily="2" charset="2"/>
              <a:buChar char="Ø"/>
            </a:pPr>
            <a:r>
              <a:rPr lang="en-CA" dirty="0" smtClean="0"/>
              <a:t> Non-visible disabilities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Making services accessible for all 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Dealing with customers in a way that promotes </a:t>
            </a:r>
            <a:r>
              <a:rPr lang="en-CA" dirty="0" smtClean="0"/>
              <a:t>equal treatment and quality service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Goodwill’s Accessible Service policy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Accessible Customer Service</a:t>
            </a:r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c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12776"/>
            <a:ext cx="8229600" cy="432048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Accessible Customer Service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 rot="10800000">
            <a:off x="4788024" y="5517232"/>
            <a:ext cx="1440160" cy="288032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6056" y="546671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Web links</a:t>
            </a:r>
            <a:endParaRPr lang="en-CA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for employees who work in sorting and hanging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the differences between brand quality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How to price items that are higher quality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Analyzing fabric quality, </a:t>
            </a:r>
            <a:r>
              <a:rPr lang="en-CA" dirty="0" smtClean="0"/>
              <a:t>designer/label, </a:t>
            </a:r>
            <a:r>
              <a:rPr lang="en-CA" dirty="0" smtClean="0"/>
              <a:t>washing instructions, etc. to determine </a:t>
            </a:r>
            <a:r>
              <a:rPr lang="en-CA" dirty="0" smtClean="0"/>
              <a:t>item </a:t>
            </a:r>
            <a:r>
              <a:rPr lang="en-CA" dirty="0" smtClean="0"/>
              <a:t>price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Understanding Quality Goods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q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28800"/>
            <a:ext cx="8229600" cy="302433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Understanding Quality Goods	</a:t>
            </a:r>
            <a:endParaRPr lang="en-CA" dirty="0"/>
          </a:p>
        </p:txBody>
      </p:sp>
      <p:sp>
        <p:nvSpPr>
          <p:cNvPr id="6" name="Pentagon 5"/>
          <p:cNvSpPr/>
          <p:nvPr/>
        </p:nvSpPr>
        <p:spPr>
          <a:xfrm rot="16200000">
            <a:off x="3851920" y="4797152"/>
            <a:ext cx="1440160" cy="115212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95936" y="530120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Workplace resources</a:t>
            </a:r>
            <a:endParaRPr lang="en-CA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introduce employees to Bill 168 and workplace harassment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How to deal with a difficult </a:t>
            </a:r>
            <a:r>
              <a:rPr lang="en-CA" dirty="0" smtClean="0"/>
              <a:t>customer or co-worker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the signs of bullying in the workplace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What to do if workplace harassment is </a:t>
            </a:r>
            <a:r>
              <a:rPr lang="en-CA" dirty="0" smtClean="0"/>
              <a:t>present or suspected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Respectful Workplaces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give employees a brush-up on Goodwill policies and procedures</a:t>
            </a:r>
          </a:p>
          <a:p>
            <a:r>
              <a:rPr lang="en-CA" dirty="0" smtClean="0"/>
              <a:t>Reviews: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Goodwill mission and values 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Approved </a:t>
            </a:r>
            <a:r>
              <a:rPr lang="en-CA" dirty="0" smtClean="0"/>
              <a:t>and unapproved absences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Vacation </a:t>
            </a:r>
            <a:r>
              <a:rPr lang="en-CA" dirty="0" smtClean="0"/>
              <a:t>time and vacation pay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Staff complaints and concerns</a:t>
            </a:r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Internal Policy Refresher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encourage safety in the workplace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Goodwill health and safety policy and procedures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Correct use of equipment and materials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Emergency evacuation plan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Health and safety forms</a:t>
            </a:r>
          </a:p>
          <a:p>
            <a:pPr lvl="1">
              <a:buNone/>
            </a:pP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Health and Safety</a:t>
            </a:r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30789"/>
            <a:ext cx="8229600" cy="442665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Health and Safety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 rot="10800000">
            <a:off x="3419872" y="3501008"/>
            <a:ext cx="1728192" cy="576064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9912" y="350100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Job-related documents</a:t>
            </a:r>
            <a:endParaRPr lang="en-CA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mbria" pitchFamily="18" charset="0"/>
              </a:rPr>
              <a:t>One-year, condensed project</a:t>
            </a:r>
          </a:p>
          <a:p>
            <a:pPr>
              <a:buNone/>
            </a:pPr>
            <a:endParaRPr lang="en-CA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CA" dirty="0" smtClean="0">
                <a:latin typeface="Cambria" pitchFamily="18" charset="0"/>
              </a:rPr>
              <a:t>Project </a:t>
            </a:r>
            <a:r>
              <a:rPr lang="en-CA" dirty="0" smtClean="0">
                <a:latin typeface="Cambria" pitchFamily="18" charset="0"/>
              </a:rPr>
              <a:t>p</a:t>
            </a:r>
            <a:r>
              <a:rPr lang="en-CA" dirty="0" smtClean="0">
                <a:latin typeface="Cambria" pitchFamily="18" charset="0"/>
              </a:rPr>
              <a:t>artners:</a:t>
            </a:r>
            <a:endParaRPr lang="en-CA" dirty="0" smtClean="0">
              <a:latin typeface="Cambria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CA" dirty="0" smtClean="0">
                <a:latin typeface="Cambria" pitchFamily="18" charset="0"/>
              </a:rPr>
              <a:t>Literacy Link South Central</a:t>
            </a:r>
          </a:p>
          <a:p>
            <a:pPr>
              <a:buNone/>
            </a:pPr>
            <a:r>
              <a:rPr lang="en-CA" dirty="0" smtClean="0">
                <a:latin typeface="Cambria" pitchFamily="18" charset="0"/>
              </a:rPr>
              <a:t>		</a:t>
            </a:r>
            <a:endParaRPr lang="en-CA" dirty="0" smtClean="0">
              <a:latin typeface="Cambria" pitchFamily="18" charset="0"/>
            </a:endParaRPr>
          </a:p>
          <a:p>
            <a:pPr>
              <a:buNone/>
            </a:pPr>
            <a:endParaRPr lang="en-CA" dirty="0" smtClean="0">
              <a:latin typeface="Cambria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CA" dirty="0" smtClean="0">
                <a:latin typeface="Cambria" pitchFamily="18" charset="0"/>
              </a:rPr>
              <a:t>Goodwill Ontario Great Lakes retail stores across </a:t>
            </a:r>
            <a:r>
              <a:rPr lang="en-CA" dirty="0" err="1" smtClean="0">
                <a:latin typeface="Cambria" pitchFamily="18" charset="0"/>
              </a:rPr>
              <a:t>Southwestern</a:t>
            </a:r>
            <a:r>
              <a:rPr lang="en-CA" dirty="0" smtClean="0">
                <a:latin typeface="Cambria" pitchFamily="18" charset="0"/>
              </a:rPr>
              <a:t> Ontario</a:t>
            </a:r>
          </a:p>
          <a:p>
            <a:pPr>
              <a:buNone/>
            </a:pPr>
            <a:r>
              <a:rPr lang="en-CA" dirty="0" smtClean="0">
                <a:latin typeface="Cambria" pitchFamily="18" charset="0"/>
              </a:rPr>
              <a:t>	</a:t>
            </a:r>
            <a:endParaRPr lang="en-CA" dirty="0" smtClean="0">
              <a:latin typeface="Cambria" pitchFamily="18" charset="0"/>
            </a:endParaRPr>
          </a:p>
          <a:p>
            <a:pPr>
              <a:buNone/>
            </a:pPr>
            <a:r>
              <a:rPr lang="en-CA" dirty="0" smtClean="0">
                <a:latin typeface="Cambria" pitchFamily="18" charset="0"/>
              </a:rPr>
              <a:t>	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>
                <a:latin typeface="Cambria" pitchFamily="18" charset="0"/>
              </a:rPr>
              <a:t>Employment Ontario</a:t>
            </a:r>
          </a:p>
          <a:p>
            <a:pPr>
              <a:buNone/>
            </a:pPr>
            <a:r>
              <a:rPr lang="en-CA" dirty="0" smtClean="0">
                <a:latin typeface="Cambria" pitchFamily="18" charset="0"/>
              </a:rPr>
              <a:t>		</a:t>
            </a:r>
          </a:p>
          <a:p>
            <a:pPr>
              <a:buNone/>
            </a:pPr>
            <a:endParaRPr lang="en-CA" dirty="0" smtClean="0">
              <a:latin typeface="Cambria" pitchFamily="18" charset="0"/>
            </a:endParaRPr>
          </a:p>
          <a:p>
            <a:pPr>
              <a:buNone/>
            </a:pPr>
            <a:endParaRPr lang="en-CA" dirty="0"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Cambria" pitchFamily="18" charset="0"/>
              </a:rPr>
              <a:t>Project Overview</a:t>
            </a:r>
            <a:endParaRPr lang="en-CA" dirty="0">
              <a:latin typeface="Cambria" pitchFamily="18" charset="0"/>
            </a:endParaRPr>
          </a:p>
        </p:txBody>
      </p:sp>
      <p:pic>
        <p:nvPicPr>
          <p:cNvPr id="4" name="Picture 3" descr="llsc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068960"/>
            <a:ext cx="1379647" cy="720079"/>
          </a:xfrm>
          <a:prstGeom prst="rect">
            <a:avLst/>
          </a:prstGeom>
        </p:spPr>
      </p:pic>
      <p:pic>
        <p:nvPicPr>
          <p:cNvPr id="5" name="Picture 4" descr="goodwill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4365104"/>
            <a:ext cx="2100598" cy="576064"/>
          </a:xfrm>
          <a:prstGeom prst="rect">
            <a:avLst/>
          </a:prstGeom>
        </p:spPr>
      </p:pic>
      <p:pic>
        <p:nvPicPr>
          <p:cNvPr id="6" name="Picture 5" descr="eo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5589240"/>
            <a:ext cx="14478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as a supplement to annual WHMIS training for all employees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Understanding WHMIS labels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Recognizing WHMIS </a:t>
            </a:r>
            <a:r>
              <a:rPr lang="en-CA" dirty="0" smtClean="0"/>
              <a:t>hazard symbols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Handling materials safely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Reading </a:t>
            </a:r>
            <a:r>
              <a:rPr lang="en-CA" dirty="0" smtClean="0"/>
              <a:t>a Material Safety Data </a:t>
            </a:r>
            <a:r>
              <a:rPr lang="en-CA" dirty="0" smtClean="0"/>
              <a:t>Sheet (MSDS)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WHMIS</a:t>
            </a:r>
            <a:endParaRPr lang="en-C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hmi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556792"/>
            <a:ext cx="6415777" cy="323578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WHMIS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 rot="16200000">
            <a:off x="3887924" y="4761148"/>
            <a:ext cx="1656184" cy="144016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5373216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Authentic workplace documents</a:t>
            </a:r>
            <a:endParaRPr lang="en-CA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</a:t>
            </a:r>
            <a:r>
              <a:rPr lang="en-CA" dirty="0" smtClean="0"/>
              <a:t>to demonstrate the measures that determine success at Goodwill</a:t>
            </a:r>
            <a:endParaRPr lang="en-CA" dirty="0" smtClean="0"/>
          </a:p>
          <a:p>
            <a:r>
              <a:rPr lang="en-CA" dirty="0" smtClean="0"/>
              <a:t>Teaches</a:t>
            </a:r>
            <a:r>
              <a:rPr lang="en-CA" dirty="0" smtClean="0"/>
              <a:t>: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Budgets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Web enabled sales analysis (WESA)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Targets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Key Performance </a:t>
            </a:r>
            <a:r>
              <a:rPr lang="en-CA" dirty="0" smtClean="0"/>
              <a:t>Indicators and benchmarks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Business Metrics</a:t>
            </a:r>
            <a:endParaRPr lang="en-C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Business Metrics</a:t>
            </a:r>
            <a:endParaRPr lang="en-CA" dirty="0"/>
          </a:p>
        </p:txBody>
      </p:sp>
      <p:pic>
        <p:nvPicPr>
          <p:cNvPr id="6" name="Content Placeholder 5" descr="b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340768"/>
            <a:ext cx="8229600" cy="4464496"/>
          </a:xfrm>
        </p:spPr>
      </p:pic>
      <p:sp>
        <p:nvSpPr>
          <p:cNvPr id="7" name="Pentagon 6"/>
          <p:cNvSpPr/>
          <p:nvPr/>
        </p:nvSpPr>
        <p:spPr>
          <a:xfrm rot="10800000">
            <a:off x="2267744" y="5445224"/>
            <a:ext cx="2088232" cy="43204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551723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Writing activities</a:t>
            </a:r>
            <a:endParaRPr lang="en-CA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help employees understand the line items on Goodwill pay stubs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Gross pay vs. </a:t>
            </a:r>
            <a:r>
              <a:rPr lang="en-CA" dirty="0" smtClean="0"/>
              <a:t>n</a:t>
            </a:r>
            <a:r>
              <a:rPr lang="en-CA" dirty="0" smtClean="0"/>
              <a:t>et pay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How pay amount is calculated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Pay stub short forms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How to Read Your Pay Stub</a:t>
            </a:r>
            <a:endParaRPr lang="en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demonstrate the signs of internal and external theft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shoplifters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internal theft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Steps to take if theft is suspected at Goodwill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Loss Prevention</a:t>
            </a:r>
            <a:endParaRPr lang="en-C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os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988840"/>
            <a:ext cx="8388424" cy="266429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Loss Prevention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 rot="10800000">
            <a:off x="2627784" y="3356992"/>
            <a:ext cx="1944216" cy="43204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342900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Goodwill policies</a:t>
            </a:r>
            <a:endParaRPr lang="en-CA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</a:t>
            </a:r>
            <a:r>
              <a:rPr lang="en-CA" dirty="0" smtClean="0"/>
              <a:t>for employees with </a:t>
            </a:r>
            <a:r>
              <a:rPr lang="en-CA" dirty="0" smtClean="0"/>
              <a:t>children, grandchildren or young dependents</a:t>
            </a:r>
            <a:endParaRPr lang="en-CA" dirty="0" smtClean="0"/>
          </a:p>
          <a:p>
            <a:r>
              <a:rPr lang="en-CA" dirty="0" smtClean="0"/>
              <a:t>Includes interactive activities to promote literacy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Recognizing the importance of good literacy skills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Encouraging a positive learning environment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Ways to help the child increase their literacy skills while the employees’ skills are also improving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Family Literacy</a:t>
            </a:r>
            <a:endParaRPr lang="en-C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5302" y="1412776"/>
            <a:ext cx="7833396" cy="459432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Family Literacy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 rot="10800000">
            <a:off x="2627784" y="1556792"/>
            <a:ext cx="1944216" cy="79208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7824" y="1556792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Printable interactive activities</a:t>
            </a:r>
            <a:endParaRPr lang="en-CA" sz="1600" dirty="0"/>
          </a:p>
        </p:txBody>
      </p:sp>
      <p:sp>
        <p:nvSpPr>
          <p:cNvPr id="7" name="Pentagon 6"/>
          <p:cNvSpPr/>
          <p:nvPr/>
        </p:nvSpPr>
        <p:spPr>
          <a:xfrm rot="10800000">
            <a:off x="3851920" y="5589240"/>
            <a:ext cx="2088232" cy="43204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566124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Module evaluations</a:t>
            </a:r>
            <a:endParaRPr lang="en-CA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PDQ and CAMERA assessments in </a:t>
            </a:r>
            <a:r>
              <a:rPr lang="en-CA" dirty="0" smtClean="0"/>
              <a:t>progress now</a:t>
            </a:r>
          </a:p>
          <a:p>
            <a:r>
              <a:rPr lang="en-CA" dirty="0" smtClean="0"/>
              <a:t>Post-assessments being performed on all staff who had pre-assessments in 2010</a:t>
            </a:r>
          </a:p>
          <a:p>
            <a:r>
              <a:rPr lang="en-CA" dirty="0" smtClean="0"/>
              <a:t>So far, there have been slight improvements in scores, but we won’t have all the data until March 31, 2011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Post-Assessments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 Performing initial round of Learning for Success explorations (one-on-one interviews) with all retail store </a:t>
            </a:r>
            <a:r>
              <a:rPr lang="en-CA" dirty="0" smtClean="0"/>
              <a:t>staff</a:t>
            </a:r>
          </a:p>
          <a:p>
            <a:endParaRPr lang="en-CA" dirty="0" smtClean="0"/>
          </a:p>
          <a:p>
            <a:r>
              <a:rPr lang="en-CA" dirty="0" smtClean="0"/>
              <a:t>Analyzing results of explorations to determine gaps in knowledge and </a:t>
            </a:r>
            <a:r>
              <a:rPr lang="en-CA" dirty="0" smtClean="0"/>
              <a:t>skills</a:t>
            </a:r>
          </a:p>
          <a:p>
            <a:endParaRPr lang="en-CA" dirty="0" smtClean="0"/>
          </a:p>
          <a:p>
            <a:r>
              <a:rPr lang="en-CA" dirty="0" smtClean="0"/>
              <a:t>Administering PDQ pre-assessments for all staff willing to participate to determine </a:t>
            </a:r>
            <a:r>
              <a:rPr lang="en-CA" dirty="0" smtClean="0"/>
              <a:t>current skill levels</a:t>
            </a:r>
          </a:p>
          <a:p>
            <a:endParaRPr lang="en-CA" dirty="0" smtClean="0"/>
          </a:p>
          <a:p>
            <a:r>
              <a:rPr lang="en-CA" dirty="0" smtClean="0"/>
              <a:t>Delivering training in 12 subject areas, determined by needs of </a:t>
            </a:r>
            <a:r>
              <a:rPr lang="en-CA" dirty="0" smtClean="0"/>
              <a:t>staff</a:t>
            </a:r>
          </a:p>
          <a:p>
            <a:endParaRPr lang="en-CA" dirty="0" smtClean="0"/>
          </a:p>
          <a:p>
            <a:r>
              <a:rPr lang="en-CA" dirty="0" smtClean="0"/>
              <a:t>Administering PDQ post-assessments for all staff who had pre-assessments and training to determine increase in skills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 Deliverables</a:t>
            </a:r>
            <a:endParaRPr lang="en-C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965665"/>
          </a:xfrm>
        </p:spPr>
        <p:txBody>
          <a:bodyPr/>
          <a:lstStyle/>
          <a:p>
            <a:pPr algn="ctr"/>
            <a:r>
              <a:rPr lang="en-CA" dirty="0" smtClean="0"/>
              <a:t>Questions?</a:t>
            </a:r>
            <a:endParaRPr lang="en-CA" dirty="0"/>
          </a:p>
        </p:txBody>
      </p:sp>
      <p:pic>
        <p:nvPicPr>
          <p:cNvPr id="6" name="Picture 5" descr="llsc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861048"/>
            <a:ext cx="2232249" cy="1165077"/>
          </a:xfrm>
          <a:prstGeom prst="rect">
            <a:avLst/>
          </a:prstGeom>
        </p:spPr>
      </p:pic>
      <p:pic>
        <p:nvPicPr>
          <p:cNvPr id="7" name="Picture 6" descr="goodwill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77072"/>
            <a:ext cx="2841571" cy="779267"/>
          </a:xfrm>
          <a:prstGeom prst="rect">
            <a:avLst/>
          </a:prstGeom>
        </p:spPr>
      </p:pic>
      <p:pic>
        <p:nvPicPr>
          <p:cNvPr id="8" name="Picture 7" descr="lfs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3717032"/>
            <a:ext cx="1440160" cy="1259050"/>
          </a:xfrm>
          <a:prstGeom prst="rect">
            <a:avLst/>
          </a:prstGeom>
        </p:spPr>
      </p:pic>
      <p:pic>
        <p:nvPicPr>
          <p:cNvPr id="1026" name="Picture 2" descr="C:\Users\Amanda\AppData\Local\Microsoft\Windows\Temporary Internet Files\Content.IE5\T9GZ021O\MC90044149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980728"/>
            <a:ext cx="1800200" cy="1800200"/>
          </a:xfrm>
          <a:prstGeom prst="rect">
            <a:avLst/>
          </a:prstGeom>
          <a:noFill/>
        </p:spPr>
      </p:pic>
      <p:pic>
        <p:nvPicPr>
          <p:cNvPr id="9" name="Picture 2" descr="C:\Users\Amanda\AppData\Local\Microsoft\Windows\Temporary Internet Files\Content.IE5\T9GZ021O\MC90044149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1052736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Explorations </a:t>
            </a:r>
            <a:r>
              <a:rPr lang="en-CA" dirty="0" smtClean="0"/>
              <a:t>and training were </a:t>
            </a:r>
            <a:r>
              <a:rPr lang="en-CA" dirty="0" smtClean="0"/>
              <a:t>performed at </a:t>
            </a:r>
            <a:r>
              <a:rPr lang="en-CA" dirty="0" smtClean="0"/>
              <a:t>10 retail locations: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Adelaide </a:t>
            </a:r>
            <a:r>
              <a:rPr lang="en-CA" dirty="0" smtClean="0"/>
              <a:t>Street bookstore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Horton </a:t>
            </a:r>
            <a:r>
              <a:rPr lang="en-CA" dirty="0" smtClean="0"/>
              <a:t>Street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Oxford Street East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Pond Mills outlet </a:t>
            </a:r>
            <a:r>
              <a:rPr lang="en-CA" dirty="0" smtClean="0"/>
              <a:t>store &amp; transportation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Sherwood Forest Mall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Kitchener/Cambridge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Guelph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Stratford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St. Thomas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Woodstock</a:t>
            </a:r>
          </a:p>
          <a:p>
            <a:pPr lvl="1">
              <a:buFont typeface="Wingdings" pitchFamily="2" charset="2"/>
              <a:buChar char="Ø"/>
            </a:pPr>
            <a:endParaRPr lang="en-CA" dirty="0" smtClean="0"/>
          </a:p>
          <a:p>
            <a:r>
              <a:rPr lang="en-CA" dirty="0" smtClean="0"/>
              <a:t>187 </a:t>
            </a:r>
            <a:r>
              <a:rPr lang="en-CA" dirty="0" smtClean="0"/>
              <a:t>staff </a:t>
            </a:r>
            <a:r>
              <a:rPr lang="en-CA" dirty="0" smtClean="0"/>
              <a:t>participated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Initial LFS Explorations	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PDQ assessments were administered on </a:t>
            </a:r>
            <a:r>
              <a:rPr lang="en-CA" dirty="0" smtClean="0"/>
              <a:t>74 staff</a:t>
            </a:r>
            <a:endParaRPr lang="en-CA" dirty="0" smtClean="0"/>
          </a:p>
          <a:p>
            <a:r>
              <a:rPr lang="en-CA" dirty="0" smtClean="0"/>
              <a:t>Measures Essential Skills: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Reading Text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Document Use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Numeracy</a:t>
            </a:r>
          </a:p>
          <a:p>
            <a:pPr lvl="1">
              <a:buNone/>
            </a:pPr>
            <a:endParaRPr lang="en-CA" dirty="0" smtClean="0"/>
          </a:p>
          <a:p>
            <a:r>
              <a:rPr lang="en-US" dirty="0" smtClean="0"/>
              <a:t>CAMERA assessments were administered on 9 staff</a:t>
            </a:r>
          </a:p>
          <a:p>
            <a:r>
              <a:rPr lang="en-US" dirty="0" smtClean="0"/>
              <a:t>Measures  Essential Skills: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Reading Text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Document Use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Writing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Numeracy</a:t>
            </a:r>
          </a:p>
          <a:p>
            <a:pPr lvl="1">
              <a:buNone/>
            </a:pPr>
            <a:endParaRPr lang="en-CA" dirty="0" smtClean="0"/>
          </a:p>
          <a:p>
            <a:r>
              <a:rPr lang="en-CA" dirty="0" smtClean="0"/>
              <a:t>We found huge differences in skill levels across the province </a:t>
            </a:r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Pre-Assessments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Staff made suggestions about training they would like to see brought on-site</a:t>
            </a:r>
          </a:p>
          <a:p>
            <a:r>
              <a:rPr lang="en-CA" dirty="0" smtClean="0"/>
              <a:t>LFS project staff recognized some learning needs</a:t>
            </a:r>
          </a:p>
          <a:p>
            <a:r>
              <a:rPr lang="en-CA" dirty="0" smtClean="0"/>
              <a:t>12 training modules were created using </a:t>
            </a:r>
            <a:r>
              <a:rPr lang="en-CA" dirty="0" err="1" smtClean="0"/>
              <a:t>Moodle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Introduction to Computer Basics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Introduction to Online Learning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Accessible Customer Service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Understanding Quality Goods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Respectful Workplaces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Internal Policy Refresher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Health and Safety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WHMIS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Business Metrics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How to Read Your Pay Stub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Loss Prevention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Family Literacy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Training Modules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for employees who have never used a computer before</a:t>
            </a:r>
          </a:p>
          <a:p>
            <a:r>
              <a:rPr lang="en-CA" dirty="0" smtClean="0"/>
              <a:t>Topics covered: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Navigating Windows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Accessing Windows help and support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Using a mouse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Using a keyboard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Accessing the internet and performing a Google search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Setting up email and </a:t>
            </a:r>
            <a:r>
              <a:rPr lang="en-CA" dirty="0" err="1" smtClean="0"/>
              <a:t>Moodle</a:t>
            </a:r>
            <a:r>
              <a:rPr lang="en-CA" dirty="0" smtClean="0"/>
              <a:t> account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Introduction to Computer Basics	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052736"/>
            <a:ext cx="7551918" cy="504056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Introduction to Computer Basics	</a:t>
            </a:r>
            <a:endParaRPr lang="en-CA" dirty="0"/>
          </a:p>
        </p:txBody>
      </p:sp>
      <p:sp>
        <p:nvSpPr>
          <p:cNvPr id="5" name="Pentagon 4"/>
          <p:cNvSpPr/>
          <p:nvPr/>
        </p:nvSpPr>
        <p:spPr>
          <a:xfrm>
            <a:off x="179512" y="4437112"/>
            <a:ext cx="1224136" cy="576064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Cambria" pitchFamily="18" charset="0"/>
              </a:rPr>
              <a:t>Book resources</a:t>
            </a:r>
            <a:endParaRPr lang="en-CA" sz="1600" dirty="0">
              <a:ln w="12700">
                <a:noFill/>
                <a:prstDash val="solid"/>
              </a:ln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Pentagon 6"/>
          <p:cNvSpPr/>
          <p:nvPr/>
        </p:nvSpPr>
        <p:spPr>
          <a:xfrm rot="10800000">
            <a:off x="2195736" y="4869160"/>
            <a:ext cx="2232248" cy="36004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5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4869160"/>
            <a:ext cx="201622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n w="12700">
                  <a:noFill/>
                  <a:prstDash val="solid"/>
                </a:ln>
                <a:latin typeface="Cambria" pitchFamily="18" charset="0"/>
              </a:rPr>
              <a:t>Interactive activities</a:t>
            </a:r>
            <a:endParaRPr lang="en-CA" sz="1600" dirty="0" smtClean="0">
              <a:ln w="12700">
                <a:noFill/>
                <a:prstDash val="solid"/>
              </a:ln>
              <a:latin typeface="Cambria" pitchFamily="18" charset="0"/>
            </a:endParaRPr>
          </a:p>
          <a:p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Designed to get employees comfortable in an online learning environment</a:t>
            </a:r>
          </a:p>
          <a:p>
            <a:r>
              <a:rPr lang="en-CA" dirty="0" smtClean="0"/>
              <a:t>Teaches:</a:t>
            </a:r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History of </a:t>
            </a:r>
            <a:r>
              <a:rPr lang="en-CA" dirty="0" err="1" smtClean="0"/>
              <a:t>Moodle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Navigation of </a:t>
            </a:r>
            <a:r>
              <a:rPr lang="en-CA" dirty="0" err="1" smtClean="0"/>
              <a:t>Moodle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Types of activities in </a:t>
            </a:r>
            <a:r>
              <a:rPr lang="en-CA" dirty="0" err="1" smtClean="0"/>
              <a:t>Moodle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</a:t>
            </a:r>
            <a:r>
              <a:rPr lang="en-CA" dirty="0" smtClean="0"/>
              <a:t>Individual </a:t>
            </a:r>
            <a:r>
              <a:rPr lang="en-CA" dirty="0" err="1" smtClean="0"/>
              <a:t>Moodle</a:t>
            </a:r>
            <a:r>
              <a:rPr lang="en-CA" dirty="0" smtClean="0"/>
              <a:t> profile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Updating information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Course history</a:t>
            </a:r>
            <a:endParaRPr lang="en-CA" dirty="0" smtClean="0"/>
          </a:p>
          <a:p>
            <a:pPr lvl="1">
              <a:buFont typeface="Wingdings" pitchFamily="2" charset="2"/>
              <a:buChar char="Ø"/>
            </a:pPr>
            <a:r>
              <a:rPr lang="en-CA" dirty="0" smtClean="0"/>
              <a:t> Sending messages through </a:t>
            </a:r>
            <a:r>
              <a:rPr lang="en-CA" dirty="0" err="1" smtClean="0"/>
              <a:t>Moodle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Introduction to Online Learning	</a:t>
            </a:r>
            <a:endParaRPr lang="en-C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383</TotalTime>
  <Words>894</Words>
  <Application>Microsoft Office PowerPoint</Application>
  <PresentationFormat>On-screen Show (4:3)</PresentationFormat>
  <Paragraphs>194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Workplace Literacy and Essential Skills</vt:lpstr>
      <vt:lpstr>Project Overview</vt:lpstr>
      <vt:lpstr>Project Deliverables</vt:lpstr>
      <vt:lpstr>Initial LFS Explorations </vt:lpstr>
      <vt:lpstr>Pre-Assessments</vt:lpstr>
      <vt:lpstr>Training Modules</vt:lpstr>
      <vt:lpstr>Introduction to Computer Basics </vt:lpstr>
      <vt:lpstr>Introduction to Computer Basics </vt:lpstr>
      <vt:lpstr>Introduction to Online Learning </vt:lpstr>
      <vt:lpstr>Introduction to Online Learning </vt:lpstr>
      <vt:lpstr>Introduction to Online Learning</vt:lpstr>
      <vt:lpstr>Accessible Customer Service</vt:lpstr>
      <vt:lpstr>Accessible Customer Service</vt:lpstr>
      <vt:lpstr>Understanding Quality Goods</vt:lpstr>
      <vt:lpstr>Understanding Quality Goods </vt:lpstr>
      <vt:lpstr>Respectful Workplaces</vt:lpstr>
      <vt:lpstr>Internal Policy Refresher</vt:lpstr>
      <vt:lpstr>Health and Safety</vt:lpstr>
      <vt:lpstr>Health and Safety</vt:lpstr>
      <vt:lpstr>WHMIS</vt:lpstr>
      <vt:lpstr>WHMIS</vt:lpstr>
      <vt:lpstr>Business Metrics</vt:lpstr>
      <vt:lpstr>Business Metrics</vt:lpstr>
      <vt:lpstr>How to Read Your Pay Stub</vt:lpstr>
      <vt:lpstr>Loss Prevention</vt:lpstr>
      <vt:lpstr>Loss Prevention</vt:lpstr>
      <vt:lpstr>Family Literacy</vt:lpstr>
      <vt:lpstr>Family Literacy</vt:lpstr>
      <vt:lpstr>Post-Assessments</vt:lpstr>
      <vt:lpstr>Questions?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Literacy and Essential Skills</dc:title>
  <dc:creator>LLSC on the Go</dc:creator>
  <cp:lastModifiedBy>Amanda</cp:lastModifiedBy>
  <cp:revision>46</cp:revision>
  <dcterms:created xsi:type="dcterms:W3CDTF">2011-03-17T15:07:47Z</dcterms:created>
  <dcterms:modified xsi:type="dcterms:W3CDTF">2011-03-22T02:43:21Z</dcterms:modified>
</cp:coreProperties>
</file>