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88" r:id="rId12"/>
    <p:sldId id="266" r:id="rId13"/>
    <p:sldId id="267" r:id="rId14"/>
    <p:sldId id="268" r:id="rId15"/>
    <p:sldId id="269" r:id="rId16"/>
    <p:sldId id="270" r:id="rId17"/>
    <p:sldId id="272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2" r:id="rId26"/>
    <p:sldId id="283" r:id="rId27"/>
    <p:sldId id="284" r:id="rId28"/>
    <p:sldId id="285" r:id="rId29"/>
    <p:sldId id="286" r:id="rId30"/>
    <p:sldId id="287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99" autoAdjust="0"/>
    <p:restoredTop sz="94660"/>
  </p:normalViewPr>
  <p:slideViewPr>
    <p:cSldViewPr>
      <p:cViewPr>
        <p:scale>
          <a:sx n="70" d="100"/>
          <a:sy n="70" d="100"/>
        </p:scale>
        <p:origin x="-1122" y="-78"/>
      </p:cViewPr>
      <p:guideLst>
        <p:guide orient="horz" pos="2160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81108-FDC6-4015-8CCE-70128167F63A}" type="datetimeFigureOut">
              <a:rPr lang="en-CA" smtClean="0"/>
              <a:pPr/>
              <a:t>21/03/2011</a:t>
            </a:fld>
            <a:endParaRPr lang="en-C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6B54D48-DEE9-4741-9536-A52E0C2F43F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F81108-FDC6-4015-8CCE-70128167F63A}" type="datetimeFigureOut">
              <a:rPr lang="en-CA" smtClean="0"/>
              <a:pPr/>
              <a:t>21/03/2011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B54D48-DEE9-4741-9536-A52E0C2F43F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F81108-FDC6-4015-8CCE-70128167F63A}" type="datetimeFigureOut">
              <a:rPr lang="en-CA" smtClean="0"/>
              <a:pPr/>
              <a:t>21/03/2011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B54D48-DEE9-4741-9536-A52E0C2F43F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F81108-FDC6-4015-8CCE-70128167F63A}" type="datetimeFigureOut">
              <a:rPr lang="en-CA" smtClean="0"/>
              <a:pPr/>
              <a:t>21/03/2011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B54D48-DEE9-4741-9536-A52E0C2F43F0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F81108-FDC6-4015-8CCE-70128167F63A}" type="datetimeFigureOut">
              <a:rPr lang="en-CA" smtClean="0"/>
              <a:pPr/>
              <a:t>21/03/2011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B54D48-DEE9-4741-9536-A52E0C2F43F0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F81108-FDC6-4015-8CCE-70128167F63A}" type="datetimeFigureOut">
              <a:rPr lang="en-CA" smtClean="0"/>
              <a:pPr/>
              <a:t>21/03/2011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B54D48-DEE9-4741-9536-A52E0C2F43F0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F81108-FDC6-4015-8CCE-70128167F63A}" type="datetimeFigureOut">
              <a:rPr lang="en-CA" smtClean="0"/>
              <a:pPr/>
              <a:t>21/03/2011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B54D48-DEE9-4741-9536-A52E0C2F43F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F81108-FDC6-4015-8CCE-70128167F63A}" type="datetimeFigureOut">
              <a:rPr lang="en-CA" smtClean="0"/>
              <a:pPr/>
              <a:t>21/03/2011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B54D48-DEE9-4741-9536-A52E0C2F43F0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F81108-FDC6-4015-8CCE-70128167F63A}" type="datetimeFigureOut">
              <a:rPr lang="en-CA" smtClean="0"/>
              <a:pPr/>
              <a:t>21/03/2011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B54D48-DEE9-4741-9536-A52E0C2F43F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6F81108-FDC6-4015-8CCE-70128167F63A}" type="datetimeFigureOut">
              <a:rPr lang="en-CA" smtClean="0"/>
              <a:pPr/>
              <a:t>21/03/2011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B54D48-DEE9-4741-9536-A52E0C2F43F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81108-FDC6-4015-8CCE-70128167F63A}" type="datetimeFigureOut">
              <a:rPr lang="en-CA" smtClean="0"/>
              <a:pPr/>
              <a:t>21/03/2011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6B54D48-DEE9-4741-9536-A52E0C2F43F0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6F81108-FDC6-4015-8CCE-70128167F63A}" type="datetimeFigureOut">
              <a:rPr lang="en-CA" smtClean="0"/>
              <a:pPr/>
              <a:t>21/03/2011</a:t>
            </a:fld>
            <a:endParaRPr lang="en-C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6B54D48-DEE9-4741-9536-A52E0C2F43F0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6.pn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052736"/>
            <a:ext cx="7772400" cy="1829761"/>
          </a:xfrm>
        </p:spPr>
        <p:txBody>
          <a:bodyPr/>
          <a:lstStyle/>
          <a:p>
            <a:r>
              <a:rPr lang="en-CA" dirty="0" smtClean="0">
                <a:latin typeface="Cambria" pitchFamily="18" charset="0"/>
              </a:rPr>
              <a:t>Workplace Literacy and Essential Skills</a:t>
            </a:r>
            <a:endParaRPr lang="en-CA" dirty="0">
              <a:latin typeface="Cambria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2852936"/>
            <a:ext cx="7772400" cy="1199704"/>
          </a:xfrm>
        </p:spPr>
        <p:txBody>
          <a:bodyPr>
            <a:normAutofit fontScale="55000" lnSpcReduction="20000"/>
          </a:bodyPr>
          <a:lstStyle/>
          <a:p>
            <a:endParaRPr lang="en-CA" dirty="0" smtClean="0"/>
          </a:p>
          <a:p>
            <a:r>
              <a:rPr lang="en-CA" sz="5800" dirty="0" smtClean="0">
                <a:latin typeface="Cambria" pitchFamily="18" charset="0"/>
              </a:rPr>
              <a:t>Learning for Success Project</a:t>
            </a:r>
          </a:p>
          <a:p>
            <a:endParaRPr lang="en-CA" dirty="0"/>
          </a:p>
          <a:p>
            <a:pPr algn="l"/>
            <a:r>
              <a:rPr lang="en-CA" dirty="0" smtClean="0"/>
              <a:t>			    		</a:t>
            </a:r>
            <a:endParaRPr lang="en-CA" dirty="0"/>
          </a:p>
        </p:txBody>
      </p:sp>
      <p:pic>
        <p:nvPicPr>
          <p:cNvPr id="4" name="Picture 3" descr="llsc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3861048"/>
            <a:ext cx="2232249" cy="1165077"/>
          </a:xfrm>
          <a:prstGeom prst="rect">
            <a:avLst/>
          </a:prstGeom>
        </p:spPr>
      </p:pic>
      <p:pic>
        <p:nvPicPr>
          <p:cNvPr id="5" name="Picture 4" descr="goodwilllogo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635896" y="4077072"/>
            <a:ext cx="2841571" cy="779267"/>
          </a:xfrm>
          <a:prstGeom prst="rect">
            <a:avLst/>
          </a:prstGeom>
        </p:spPr>
      </p:pic>
      <p:pic>
        <p:nvPicPr>
          <p:cNvPr id="6" name="Picture 5" descr="lfslog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164288" y="3717032"/>
            <a:ext cx="1440160" cy="125905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Moodle.org_home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771800" y="980728"/>
            <a:ext cx="2880320" cy="1058996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CA" dirty="0" smtClean="0"/>
              <a:t>Introduction to Online Learning	</a:t>
            </a:r>
            <a:endParaRPr lang="en-CA" dirty="0"/>
          </a:p>
        </p:txBody>
      </p:sp>
      <p:pic>
        <p:nvPicPr>
          <p:cNvPr id="5" name="Picture 4" descr="io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5576" y="2132856"/>
            <a:ext cx="7121996" cy="3888432"/>
          </a:xfrm>
          <a:prstGeom prst="rect">
            <a:avLst/>
          </a:prstGeom>
        </p:spPr>
      </p:pic>
      <p:sp>
        <p:nvSpPr>
          <p:cNvPr id="6" name="Pentagon 5"/>
          <p:cNvSpPr/>
          <p:nvPr/>
        </p:nvSpPr>
        <p:spPr>
          <a:xfrm rot="10800000">
            <a:off x="3059832" y="3573016"/>
            <a:ext cx="2088232" cy="504056"/>
          </a:xfrm>
          <a:prstGeom prst="homePlat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 sz="15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47864" y="3645024"/>
            <a:ext cx="17281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Embedded videos</a:t>
            </a:r>
            <a:endParaRPr lang="en-CA" sz="1600" dirty="0"/>
          </a:p>
        </p:txBody>
      </p:sp>
      <p:sp>
        <p:nvSpPr>
          <p:cNvPr id="8" name="Pentagon 7"/>
          <p:cNvSpPr/>
          <p:nvPr/>
        </p:nvSpPr>
        <p:spPr>
          <a:xfrm rot="10800000">
            <a:off x="3131840" y="5661248"/>
            <a:ext cx="1368152" cy="504056"/>
          </a:xfrm>
          <a:prstGeom prst="homePlat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 sz="15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91880" y="5733256"/>
            <a:ext cx="10081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Quizzes</a:t>
            </a:r>
            <a:endParaRPr lang="en-CA" sz="16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Types of activities in </a:t>
            </a:r>
            <a:r>
              <a:rPr lang="en-US" dirty="0" err="1" smtClean="0"/>
              <a:t>Moodle</a:t>
            </a:r>
            <a:r>
              <a:rPr lang="en-US" dirty="0" smtClean="0"/>
              <a:t>: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 Choice activities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dirty="0" smtClean="0"/>
              <a:t>Quizzes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dirty="0" smtClean="0"/>
              <a:t>Written assignments</a:t>
            </a:r>
          </a:p>
          <a:p>
            <a:pPr lvl="2"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dirty="0" smtClean="0"/>
              <a:t>Journal entries</a:t>
            </a:r>
          </a:p>
          <a:p>
            <a:pPr lvl="2"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dirty="0" smtClean="0"/>
              <a:t>Wiki entries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dirty="0" smtClean="0"/>
              <a:t>Questionnaires</a:t>
            </a:r>
          </a:p>
          <a:p>
            <a:pPr>
              <a:buNone/>
            </a:pP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Introduction to Online Learning</a:t>
            </a:r>
            <a:endParaRPr lang="en-CA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Designed to familiarize employees with Accessibility for Ontarians with Disabilities Act (AODA)</a:t>
            </a:r>
          </a:p>
          <a:p>
            <a:r>
              <a:rPr lang="en-CA" dirty="0" smtClean="0"/>
              <a:t>Teaches:</a:t>
            </a:r>
          </a:p>
          <a:p>
            <a:pPr lvl="1">
              <a:buFont typeface="Wingdings" pitchFamily="2" charset="2"/>
              <a:buChar char="Ø"/>
            </a:pPr>
            <a:r>
              <a:rPr lang="en-CA" dirty="0" smtClean="0"/>
              <a:t> Recognizing that some customers face </a:t>
            </a:r>
            <a:r>
              <a:rPr lang="en-CA" dirty="0" smtClean="0"/>
              <a:t>challenges</a:t>
            </a:r>
          </a:p>
          <a:p>
            <a:pPr lvl="2">
              <a:buFont typeface="Wingdings" pitchFamily="2" charset="2"/>
              <a:buChar char="Ø"/>
            </a:pPr>
            <a:r>
              <a:rPr lang="en-CA" dirty="0" smtClean="0"/>
              <a:t> </a:t>
            </a:r>
            <a:r>
              <a:rPr lang="en-CA" dirty="0" smtClean="0"/>
              <a:t>Visible disabilities</a:t>
            </a:r>
          </a:p>
          <a:p>
            <a:pPr lvl="2">
              <a:buFont typeface="Wingdings" pitchFamily="2" charset="2"/>
              <a:buChar char="Ø"/>
            </a:pPr>
            <a:r>
              <a:rPr lang="en-CA" dirty="0" smtClean="0"/>
              <a:t> Non-visible disabilities</a:t>
            </a:r>
            <a:endParaRPr lang="en-CA" dirty="0" smtClean="0"/>
          </a:p>
          <a:p>
            <a:pPr lvl="1">
              <a:buFont typeface="Wingdings" pitchFamily="2" charset="2"/>
              <a:buChar char="Ø"/>
            </a:pPr>
            <a:r>
              <a:rPr lang="en-CA" dirty="0" smtClean="0"/>
              <a:t> Making services accessible for all </a:t>
            </a:r>
          </a:p>
          <a:p>
            <a:pPr lvl="1">
              <a:buFont typeface="Wingdings" pitchFamily="2" charset="2"/>
              <a:buChar char="Ø"/>
            </a:pPr>
            <a:r>
              <a:rPr lang="en-CA" dirty="0" smtClean="0"/>
              <a:t> Dealing with customers in a way that promotes </a:t>
            </a:r>
            <a:r>
              <a:rPr lang="en-CA" dirty="0" smtClean="0"/>
              <a:t>equal treatment and quality service</a:t>
            </a:r>
            <a:endParaRPr lang="en-CA" dirty="0" smtClean="0"/>
          </a:p>
          <a:p>
            <a:pPr lvl="1">
              <a:buFont typeface="Wingdings" pitchFamily="2" charset="2"/>
              <a:buChar char="Ø"/>
            </a:pPr>
            <a:r>
              <a:rPr lang="en-CA" dirty="0" smtClean="0"/>
              <a:t> Goodwill’s Accessible Service policy</a:t>
            </a: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Accessible Customer Service</a:t>
            </a:r>
            <a:endParaRPr lang="en-CA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ac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1412776"/>
            <a:ext cx="8229600" cy="432048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Accessible Customer Service</a:t>
            </a:r>
            <a:endParaRPr lang="en-CA" dirty="0"/>
          </a:p>
        </p:txBody>
      </p:sp>
      <p:sp>
        <p:nvSpPr>
          <p:cNvPr id="5" name="Pentagon 4"/>
          <p:cNvSpPr/>
          <p:nvPr/>
        </p:nvSpPr>
        <p:spPr>
          <a:xfrm rot="10800000">
            <a:off x="4788024" y="5517232"/>
            <a:ext cx="1440160" cy="288032"/>
          </a:xfrm>
          <a:prstGeom prst="homePlat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 sz="15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76056" y="5466710"/>
            <a:ext cx="13681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Web links</a:t>
            </a:r>
            <a:endParaRPr lang="en-CA" sz="16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Designed for employees who work in sorting and hanging</a:t>
            </a:r>
          </a:p>
          <a:p>
            <a:r>
              <a:rPr lang="en-CA" dirty="0" smtClean="0"/>
              <a:t>Teaches:</a:t>
            </a:r>
          </a:p>
          <a:p>
            <a:pPr lvl="1">
              <a:buFont typeface="Wingdings" pitchFamily="2" charset="2"/>
              <a:buChar char="Ø"/>
            </a:pPr>
            <a:r>
              <a:rPr lang="en-CA" dirty="0" smtClean="0"/>
              <a:t> Recognizing the differences between brand quality</a:t>
            </a:r>
          </a:p>
          <a:p>
            <a:pPr lvl="1">
              <a:buFont typeface="Wingdings" pitchFamily="2" charset="2"/>
              <a:buChar char="Ø"/>
            </a:pPr>
            <a:r>
              <a:rPr lang="en-CA" dirty="0" smtClean="0"/>
              <a:t> How to price items that are higher quality</a:t>
            </a:r>
          </a:p>
          <a:p>
            <a:pPr lvl="1">
              <a:buFont typeface="Wingdings" pitchFamily="2" charset="2"/>
              <a:buChar char="Ø"/>
            </a:pPr>
            <a:r>
              <a:rPr lang="en-CA" dirty="0" smtClean="0"/>
              <a:t> Analyzing fabric quality, </a:t>
            </a:r>
            <a:r>
              <a:rPr lang="en-CA" dirty="0" smtClean="0"/>
              <a:t>designer/label, </a:t>
            </a:r>
            <a:r>
              <a:rPr lang="en-CA" dirty="0" smtClean="0"/>
              <a:t>washing instructions, etc. to determine </a:t>
            </a:r>
            <a:r>
              <a:rPr lang="en-CA" dirty="0" smtClean="0"/>
              <a:t>item </a:t>
            </a:r>
            <a:r>
              <a:rPr lang="en-CA" dirty="0" smtClean="0"/>
              <a:t>price</a:t>
            </a: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Understanding Quality Goods</a:t>
            </a:r>
            <a:endParaRPr lang="en-CA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qg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628800"/>
            <a:ext cx="8229600" cy="3024335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Understanding Quality Goods	</a:t>
            </a:r>
            <a:endParaRPr lang="en-CA" dirty="0"/>
          </a:p>
        </p:txBody>
      </p:sp>
      <p:sp>
        <p:nvSpPr>
          <p:cNvPr id="6" name="Pentagon 5"/>
          <p:cNvSpPr/>
          <p:nvPr/>
        </p:nvSpPr>
        <p:spPr>
          <a:xfrm rot="16200000">
            <a:off x="3851920" y="4797152"/>
            <a:ext cx="1440160" cy="1152128"/>
          </a:xfrm>
          <a:prstGeom prst="homePlat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 sz="15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95936" y="5301208"/>
            <a:ext cx="11521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Workplace resources</a:t>
            </a:r>
            <a:endParaRPr lang="en-CA" sz="16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Designed to introduce employees to Bill 168 and workplace harassment</a:t>
            </a:r>
          </a:p>
          <a:p>
            <a:r>
              <a:rPr lang="en-CA" dirty="0" smtClean="0"/>
              <a:t>Teaches:</a:t>
            </a:r>
          </a:p>
          <a:p>
            <a:pPr lvl="1">
              <a:buFont typeface="Wingdings" pitchFamily="2" charset="2"/>
              <a:buChar char="Ø"/>
            </a:pPr>
            <a:r>
              <a:rPr lang="en-CA" dirty="0" smtClean="0"/>
              <a:t> How to deal with a difficult </a:t>
            </a:r>
            <a:r>
              <a:rPr lang="en-CA" dirty="0" smtClean="0"/>
              <a:t>customer or co-worker</a:t>
            </a:r>
            <a:endParaRPr lang="en-CA" dirty="0" smtClean="0"/>
          </a:p>
          <a:p>
            <a:pPr lvl="1">
              <a:buFont typeface="Wingdings" pitchFamily="2" charset="2"/>
              <a:buChar char="Ø"/>
            </a:pPr>
            <a:r>
              <a:rPr lang="en-CA" dirty="0" smtClean="0"/>
              <a:t> Recognizing the signs of bullying in the workplace</a:t>
            </a:r>
          </a:p>
          <a:p>
            <a:pPr lvl="1">
              <a:buFont typeface="Wingdings" pitchFamily="2" charset="2"/>
              <a:buChar char="Ø"/>
            </a:pPr>
            <a:r>
              <a:rPr lang="en-CA" dirty="0" smtClean="0"/>
              <a:t> What to do if workplace harassment is </a:t>
            </a:r>
            <a:r>
              <a:rPr lang="en-CA" dirty="0" smtClean="0"/>
              <a:t>present or suspected</a:t>
            </a: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Respectful Workplaces</a:t>
            </a:r>
            <a:endParaRPr lang="en-CA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Designed to give employees a brush-up on Goodwill policies and procedures</a:t>
            </a:r>
          </a:p>
          <a:p>
            <a:r>
              <a:rPr lang="en-CA" dirty="0" smtClean="0"/>
              <a:t>Reviews:</a:t>
            </a:r>
          </a:p>
          <a:p>
            <a:pPr lvl="1">
              <a:buFont typeface="Wingdings" pitchFamily="2" charset="2"/>
              <a:buChar char="Ø"/>
            </a:pPr>
            <a:r>
              <a:rPr lang="en-CA" dirty="0" smtClean="0"/>
              <a:t> Goodwill mission and values </a:t>
            </a:r>
          </a:p>
          <a:p>
            <a:pPr lvl="1">
              <a:buFont typeface="Wingdings" pitchFamily="2" charset="2"/>
              <a:buChar char="Ø"/>
            </a:pPr>
            <a:r>
              <a:rPr lang="en-CA" dirty="0" smtClean="0"/>
              <a:t>Approved </a:t>
            </a:r>
            <a:r>
              <a:rPr lang="en-CA" dirty="0" smtClean="0"/>
              <a:t>and unapproved absences</a:t>
            </a:r>
          </a:p>
          <a:p>
            <a:pPr lvl="1">
              <a:buFont typeface="Wingdings" pitchFamily="2" charset="2"/>
              <a:buChar char="Ø"/>
            </a:pPr>
            <a:r>
              <a:rPr lang="en-CA" dirty="0" smtClean="0"/>
              <a:t> Vacation </a:t>
            </a:r>
            <a:r>
              <a:rPr lang="en-CA" dirty="0" smtClean="0"/>
              <a:t>time and vacation pay</a:t>
            </a:r>
            <a:endParaRPr lang="en-CA" dirty="0" smtClean="0"/>
          </a:p>
          <a:p>
            <a:pPr lvl="1">
              <a:buFont typeface="Wingdings" pitchFamily="2" charset="2"/>
              <a:buChar char="Ø"/>
            </a:pPr>
            <a:r>
              <a:rPr lang="en-CA" dirty="0" smtClean="0"/>
              <a:t> </a:t>
            </a:r>
            <a:r>
              <a:rPr lang="en-CA" dirty="0" smtClean="0"/>
              <a:t>Staff complaints and concerns</a:t>
            </a:r>
            <a:endParaRPr lang="en-CA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Internal Policy Refresher</a:t>
            </a:r>
            <a:endParaRPr lang="en-CA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Designed to encourage safety in the workplace</a:t>
            </a:r>
          </a:p>
          <a:p>
            <a:r>
              <a:rPr lang="en-CA" dirty="0" smtClean="0"/>
              <a:t>Teaches:</a:t>
            </a:r>
          </a:p>
          <a:p>
            <a:pPr lvl="1">
              <a:buFont typeface="Wingdings" pitchFamily="2" charset="2"/>
              <a:buChar char="Ø"/>
            </a:pPr>
            <a:r>
              <a:rPr lang="en-CA" dirty="0" smtClean="0"/>
              <a:t> </a:t>
            </a:r>
            <a:r>
              <a:rPr lang="en-CA" dirty="0" smtClean="0"/>
              <a:t>Goodwill health and safety policy and procedures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dirty="0" smtClean="0"/>
              <a:t>Correct use of equipment and materials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dirty="0" smtClean="0"/>
              <a:t>Emergency evacuation plan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dirty="0" smtClean="0"/>
              <a:t>Health and safety forms</a:t>
            </a:r>
          </a:p>
          <a:p>
            <a:pPr lvl="1">
              <a:buNone/>
            </a:pP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Health and Safety</a:t>
            </a:r>
            <a:endParaRPr lang="en-CA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h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530789"/>
            <a:ext cx="8229600" cy="4426659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Health and Safety</a:t>
            </a:r>
            <a:endParaRPr lang="en-CA" dirty="0"/>
          </a:p>
        </p:txBody>
      </p:sp>
      <p:sp>
        <p:nvSpPr>
          <p:cNvPr id="5" name="Pentagon 4"/>
          <p:cNvSpPr/>
          <p:nvPr/>
        </p:nvSpPr>
        <p:spPr>
          <a:xfrm rot="10800000">
            <a:off x="3419872" y="3501008"/>
            <a:ext cx="1728192" cy="576064"/>
          </a:xfrm>
          <a:prstGeom prst="homePlat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 sz="15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79912" y="3501008"/>
            <a:ext cx="13681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Job-related documents</a:t>
            </a:r>
            <a:endParaRPr lang="en-CA" sz="1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Cambria" pitchFamily="18" charset="0"/>
              </a:rPr>
              <a:t>One-year, condensed project</a:t>
            </a:r>
          </a:p>
          <a:p>
            <a:pPr>
              <a:buNone/>
            </a:pPr>
            <a:endParaRPr lang="en-CA" dirty="0" smtClean="0">
              <a:latin typeface="Cambria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CA" dirty="0" smtClean="0">
                <a:latin typeface="Cambria" pitchFamily="18" charset="0"/>
              </a:rPr>
              <a:t>Project </a:t>
            </a:r>
            <a:r>
              <a:rPr lang="en-CA" dirty="0" smtClean="0">
                <a:latin typeface="Cambria" pitchFamily="18" charset="0"/>
              </a:rPr>
              <a:t>p</a:t>
            </a:r>
            <a:r>
              <a:rPr lang="en-CA" dirty="0" smtClean="0">
                <a:latin typeface="Cambria" pitchFamily="18" charset="0"/>
              </a:rPr>
              <a:t>artners:</a:t>
            </a:r>
            <a:endParaRPr lang="en-CA" dirty="0" smtClean="0">
              <a:latin typeface="Cambria" pitchFamily="18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en-CA" dirty="0" smtClean="0">
                <a:latin typeface="Cambria" pitchFamily="18" charset="0"/>
              </a:rPr>
              <a:t>Literacy Link South Central</a:t>
            </a:r>
          </a:p>
          <a:p>
            <a:pPr>
              <a:buNone/>
            </a:pPr>
            <a:r>
              <a:rPr lang="en-CA" dirty="0" smtClean="0">
                <a:latin typeface="Cambria" pitchFamily="18" charset="0"/>
              </a:rPr>
              <a:t>		</a:t>
            </a:r>
            <a:endParaRPr lang="en-CA" dirty="0" smtClean="0">
              <a:latin typeface="Cambria" pitchFamily="18" charset="0"/>
            </a:endParaRPr>
          </a:p>
          <a:p>
            <a:pPr>
              <a:buNone/>
            </a:pPr>
            <a:endParaRPr lang="en-CA" dirty="0" smtClean="0">
              <a:latin typeface="Cambria" pitchFamily="18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en-CA" dirty="0" smtClean="0">
                <a:latin typeface="Cambria" pitchFamily="18" charset="0"/>
              </a:rPr>
              <a:t>Goodwill Ontario Great Lakes retail stores across </a:t>
            </a:r>
            <a:r>
              <a:rPr lang="en-CA" dirty="0" err="1" smtClean="0">
                <a:latin typeface="Cambria" pitchFamily="18" charset="0"/>
              </a:rPr>
              <a:t>Southwestern</a:t>
            </a:r>
            <a:r>
              <a:rPr lang="en-CA" dirty="0" smtClean="0">
                <a:latin typeface="Cambria" pitchFamily="18" charset="0"/>
              </a:rPr>
              <a:t> Ontario</a:t>
            </a:r>
          </a:p>
          <a:p>
            <a:pPr>
              <a:buNone/>
            </a:pPr>
            <a:r>
              <a:rPr lang="en-CA" dirty="0" smtClean="0">
                <a:latin typeface="Cambria" pitchFamily="18" charset="0"/>
              </a:rPr>
              <a:t>	</a:t>
            </a:r>
            <a:endParaRPr lang="en-CA" dirty="0" smtClean="0">
              <a:latin typeface="Cambria" pitchFamily="18" charset="0"/>
            </a:endParaRPr>
          </a:p>
          <a:p>
            <a:pPr>
              <a:buNone/>
            </a:pPr>
            <a:r>
              <a:rPr lang="en-CA" dirty="0" smtClean="0">
                <a:latin typeface="Cambria" pitchFamily="18" charset="0"/>
              </a:rPr>
              <a:t>	</a:t>
            </a:r>
          </a:p>
          <a:p>
            <a:pPr lvl="1">
              <a:buFont typeface="Wingdings" pitchFamily="2" charset="2"/>
              <a:buChar char="Ø"/>
            </a:pPr>
            <a:r>
              <a:rPr lang="en-CA" dirty="0" smtClean="0">
                <a:latin typeface="Cambria" pitchFamily="18" charset="0"/>
              </a:rPr>
              <a:t>Employment Ontario</a:t>
            </a:r>
          </a:p>
          <a:p>
            <a:pPr>
              <a:buNone/>
            </a:pPr>
            <a:r>
              <a:rPr lang="en-CA" dirty="0" smtClean="0">
                <a:latin typeface="Cambria" pitchFamily="18" charset="0"/>
              </a:rPr>
              <a:t>		</a:t>
            </a:r>
          </a:p>
          <a:p>
            <a:pPr>
              <a:buNone/>
            </a:pPr>
            <a:endParaRPr lang="en-CA" dirty="0" smtClean="0">
              <a:latin typeface="Cambria" pitchFamily="18" charset="0"/>
            </a:endParaRPr>
          </a:p>
          <a:p>
            <a:pPr>
              <a:buNone/>
            </a:pPr>
            <a:endParaRPr lang="en-CA" dirty="0">
              <a:latin typeface="Cambria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>
                <a:latin typeface="Cambria" pitchFamily="18" charset="0"/>
              </a:rPr>
              <a:t>Project Overview</a:t>
            </a:r>
            <a:endParaRPr lang="en-CA" dirty="0">
              <a:latin typeface="Cambria" pitchFamily="18" charset="0"/>
            </a:endParaRPr>
          </a:p>
        </p:txBody>
      </p:sp>
      <p:pic>
        <p:nvPicPr>
          <p:cNvPr id="4" name="Picture 3" descr="llsc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51720" y="3068960"/>
            <a:ext cx="1379647" cy="720079"/>
          </a:xfrm>
          <a:prstGeom prst="rect">
            <a:avLst/>
          </a:prstGeom>
        </p:spPr>
      </p:pic>
      <p:pic>
        <p:nvPicPr>
          <p:cNvPr id="5" name="Picture 4" descr="goodwilllogo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95736" y="4365104"/>
            <a:ext cx="2100598" cy="576064"/>
          </a:xfrm>
          <a:prstGeom prst="rect">
            <a:avLst/>
          </a:prstGeom>
        </p:spPr>
      </p:pic>
      <p:pic>
        <p:nvPicPr>
          <p:cNvPr id="6" name="Picture 5" descr="eolog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267744" y="5589240"/>
            <a:ext cx="1447800" cy="5715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Designed as a supplement to annual WHMIS training for all employees</a:t>
            </a:r>
          </a:p>
          <a:p>
            <a:r>
              <a:rPr lang="en-CA" dirty="0" smtClean="0"/>
              <a:t>Teaches:</a:t>
            </a:r>
          </a:p>
          <a:p>
            <a:pPr lvl="1">
              <a:buFont typeface="Wingdings" pitchFamily="2" charset="2"/>
              <a:buChar char="Ø"/>
            </a:pPr>
            <a:r>
              <a:rPr lang="en-CA" dirty="0" smtClean="0"/>
              <a:t> Understanding WHMIS labels</a:t>
            </a:r>
          </a:p>
          <a:p>
            <a:pPr lvl="1">
              <a:buFont typeface="Wingdings" pitchFamily="2" charset="2"/>
              <a:buChar char="Ø"/>
            </a:pPr>
            <a:r>
              <a:rPr lang="en-CA" dirty="0" smtClean="0"/>
              <a:t> </a:t>
            </a:r>
            <a:r>
              <a:rPr lang="en-CA" dirty="0" smtClean="0"/>
              <a:t>Recognizing WHMIS </a:t>
            </a:r>
            <a:r>
              <a:rPr lang="en-CA" dirty="0" smtClean="0"/>
              <a:t>hazard symbols</a:t>
            </a:r>
          </a:p>
          <a:p>
            <a:pPr lvl="1">
              <a:buFont typeface="Wingdings" pitchFamily="2" charset="2"/>
              <a:buChar char="Ø"/>
            </a:pPr>
            <a:r>
              <a:rPr lang="en-CA" dirty="0" smtClean="0"/>
              <a:t> Handling materials safely</a:t>
            </a:r>
            <a:endParaRPr lang="en-CA" dirty="0" smtClean="0"/>
          </a:p>
          <a:p>
            <a:pPr lvl="1">
              <a:buFont typeface="Wingdings" pitchFamily="2" charset="2"/>
              <a:buChar char="Ø"/>
            </a:pPr>
            <a:r>
              <a:rPr lang="en-CA" dirty="0" smtClean="0"/>
              <a:t> </a:t>
            </a:r>
            <a:r>
              <a:rPr lang="en-CA" dirty="0" smtClean="0"/>
              <a:t>Reading </a:t>
            </a:r>
            <a:r>
              <a:rPr lang="en-CA" dirty="0" smtClean="0"/>
              <a:t>a Material Safety Data </a:t>
            </a:r>
            <a:r>
              <a:rPr lang="en-CA" dirty="0" smtClean="0"/>
              <a:t>Sheet (MSDS)</a:t>
            </a: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WHMIS</a:t>
            </a:r>
            <a:endParaRPr lang="en-CA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whmi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59632" y="1556792"/>
            <a:ext cx="6415777" cy="3235783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WHMIS</a:t>
            </a:r>
            <a:endParaRPr lang="en-CA" dirty="0"/>
          </a:p>
        </p:txBody>
      </p:sp>
      <p:sp>
        <p:nvSpPr>
          <p:cNvPr id="5" name="Pentagon 4"/>
          <p:cNvSpPr/>
          <p:nvPr/>
        </p:nvSpPr>
        <p:spPr>
          <a:xfrm rot="16200000">
            <a:off x="3887924" y="4761148"/>
            <a:ext cx="1656184" cy="1440160"/>
          </a:xfrm>
          <a:prstGeom prst="homePlat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 sz="15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67944" y="5373216"/>
            <a:ext cx="12241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Authentic workplace documents</a:t>
            </a:r>
            <a:endParaRPr lang="en-CA" sz="16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Designed </a:t>
            </a:r>
            <a:r>
              <a:rPr lang="en-CA" dirty="0" smtClean="0"/>
              <a:t>to demonstrate the measures that determine success at Goodwill</a:t>
            </a:r>
            <a:endParaRPr lang="en-CA" dirty="0" smtClean="0"/>
          </a:p>
          <a:p>
            <a:r>
              <a:rPr lang="en-CA" dirty="0" smtClean="0"/>
              <a:t>Teaches</a:t>
            </a:r>
            <a:r>
              <a:rPr lang="en-CA" dirty="0" smtClean="0"/>
              <a:t>:</a:t>
            </a:r>
            <a:endParaRPr lang="en-CA" dirty="0" smtClean="0"/>
          </a:p>
          <a:p>
            <a:pPr lvl="1">
              <a:buFont typeface="Wingdings" pitchFamily="2" charset="2"/>
              <a:buChar char="Ø"/>
            </a:pPr>
            <a:r>
              <a:rPr lang="en-CA" dirty="0" smtClean="0"/>
              <a:t> Budgets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dirty="0" smtClean="0"/>
              <a:t>Web enabled sales analysis (WESA)</a:t>
            </a:r>
            <a:endParaRPr lang="en-CA" dirty="0" smtClean="0"/>
          </a:p>
          <a:p>
            <a:pPr lvl="1">
              <a:buFont typeface="Wingdings" pitchFamily="2" charset="2"/>
              <a:buChar char="Ø"/>
            </a:pPr>
            <a:r>
              <a:rPr lang="en-CA" dirty="0" smtClean="0"/>
              <a:t> Targets</a:t>
            </a:r>
          </a:p>
          <a:p>
            <a:pPr lvl="1">
              <a:buFont typeface="Wingdings" pitchFamily="2" charset="2"/>
              <a:buChar char="Ø"/>
            </a:pPr>
            <a:r>
              <a:rPr lang="en-CA" dirty="0" smtClean="0"/>
              <a:t> Key Performance </a:t>
            </a:r>
            <a:r>
              <a:rPr lang="en-CA" dirty="0" smtClean="0"/>
              <a:t>Indicators and benchmarks</a:t>
            </a: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Business Metrics</a:t>
            </a:r>
            <a:endParaRPr lang="en-CA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Business Metrics</a:t>
            </a:r>
            <a:endParaRPr lang="en-CA" dirty="0"/>
          </a:p>
        </p:txBody>
      </p:sp>
      <p:pic>
        <p:nvPicPr>
          <p:cNvPr id="6" name="Content Placeholder 5" descr="bm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1340768"/>
            <a:ext cx="8229600" cy="4464496"/>
          </a:xfrm>
        </p:spPr>
      </p:pic>
      <p:sp>
        <p:nvSpPr>
          <p:cNvPr id="7" name="Pentagon 6"/>
          <p:cNvSpPr/>
          <p:nvPr/>
        </p:nvSpPr>
        <p:spPr>
          <a:xfrm rot="10800000">
            <a:off x="2267744" y="5445224"/>
            <a:ext cx="2088232" cy="432048"/>
          </a:xfrm>
          <a:prstGeom prst="homePlat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 sz="15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83768" y="5517232"/>
            <a:ext cx="1800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Writing activities</a:t>
            </a:r>
            <a:endParaRPr lang="en-CA" sz="16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Designed to help employees understand the line items on Goodwill pay stubs</a:t>
            </a:r>
          </a:p>
          <a:p>
            <a:r>
              <a:rPr lang="en-CA" dirty="0" smtClean="0"/>
              <a:t>Teaches:</a:t>
            </a:r>
          </a:p>
          <a:p>
            <a:pPr lvl="1">
              <a:buFont typeface="Wingdings" pitchFamily="2" charset="2"/>
              <a:buChar char="Ø"/>
            </a:pPr>
            <a:r>
              <a:rPr lang="en-CA" dirty="0" smtClean="0"/>
              <a:t> </a:t>
            </a:r>
            <a:r>
              <a:rPr lang="en-CA" dirty="0" smtClean="0"/>
              <a:t>Gross pay vs. </a:t>
            </a:r>
            <a:r>
              <a:rPr lang="en-CA" dirty="0" smtClean="0"/>
              <a:t>n</a:t>
            </a:r>
            <a:r>
              <a:rPr lang="en-CA" dirty="0" smtClean="0"/>
              <a:t>et pay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dirty="0" smtClean="0"/>
              <a:t>How pay amount is calculated 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dirty="0" smtClean="0"/>
              <a:t>Pay stub short forms</a:t>
            </a: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How to Read Your Pay Stub</a:t>
            </a:r>
            <a:endParaRPr lang="en-CA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Designed to demonstrate the signs of internal and external theft</a:t>
            </a:r>
          </a:p>
          <a:p>
            <a:r>
              <a:rPr lang="en-CA" dirty="0" smtClean="0"/>
              <a:t>Teaches:</a:t>
            </a:r>
          </a:p>
          <a:p>
            <a:pPr lvl="1">
              <a:buFont typeface="Wingdings" pitchFamily="2" charset="2"/>
              <a:buChar char="Ø"/>
            </a:pPr>
            <a:r>
              <a:rPr lang="en-CA" dirty="0" smtClean="0"/>
              <a:t> Recognizing shoplifters</a:t>
            </a:r>
          </a:p>
          <a:p>
            <a:pPr lvl="1">
              <a:buFont typeface="Wingdings" pitchFamily="2" charset="2"/>
              <a:buChar char="Ø"/>
            </a:pPr>
            <a:r>
              <a:rPr lang="en-CA" dirty="0" smtClean="0"/>
              <a:t> Recognizing internal theft</a:t>
            </a:r>
          </a:p>
          <a:p>
            <a:pPr lvl="1">
              <a:buFont typeface="Wingdings" pitchFamily="2" charset="2"/>
              <a:buChar char="Ø"/>
            </a:pPr>
            <a:r>
              <a:rPr lang="en-CA" dirty="0" smtClean="0"/>
              <a:t> Steps to take if theft is suspected at Goodwill</a:t>
            </a: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Loss Prevention</a:t>
            </a:r>
            <a:endParaRPr lang="en-CA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los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1520" y="1988840"/>
            <a:ext cx="8388424" cy="2664296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Loss Prevention</a:t>
            </a:r>
            <a:endParaRPr lang="en-CA" dirty="0"/>
          </a:p>
        </p:txBody>
      </p:sp>
      <p:sp>
        <p:nvSpPr>
          <p:cNvPr id="5" name="Pentagon 4"/>
          <p:cNvSpPr/>
          <p:nvPr/>
        </p:nvSpPr>
        <p:spPr>
          <a:xfrm rot="10800000">
            <a:off x="2627784" y="3356992"/>
            <a:ext cx="1944216" cy="432048"/>
          </a:xfrm>
          <a:prstGeom prst="homePlat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 sz="15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43808" y="3429000"/>
            <a:ext cx="1800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Goodwill policies</a:t>
            </a:r>
            <a:endParaRPr lang="en-CA" sz="16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Designed </a:t>
            </a:r>
            <a:r>
              <a:rPr lang="en-CA" dirty="0" smtClean="0"/>
              <a:t>for employees with </a:t>
            </a:r>
            <a:r>
              <a:rPr lang="en-CA" dirty="0" smtClean="0"/>
              <a:t>children, grandchildren or young dependents</a:t>
            </a:r>
            <a:endParaRPr lang="en-CA" dirty="0" smtClean="0"/>
          </a:p>
          <a:p>
            <a:r>
              <a:rPr lang="en-CA" dirty="0" smtClean="0"/>
              <a:t>Includes interactive activities to promote literacy</a:t>
            </a:r>
          </a:p>
          <a:p>
            <a:r>
              <a:rPr lang="en-CA" dirty="0" smtClean="0"/>
              <a:t>Teaches:</a:t>
            </a:r>
          </a:p>
          <a:p>
            <a:pPr lvl="1">
              <a:buFont typeface="Wingdings" pitchFamily="2" charset="2"/>
              <a:buChar char="Ø"/>
            </a:pPr>
            <a:r>
              <a:rPr lang="en-CA" dirty="0" smtClean="0"/>
              <a:t> Recognizing the importance of good literacy skills</a:t>
            </a:r>
          </a:p>
          <a:p>
            <a:pPr lvl="1">
              <a:buFont typeface="Wingdings" pitchFamily="2" charset="2"/>
              <a:buChar char="Ø"/>
            </a:pPr>
            <a:r>
              <a:rPr lang="en-CA" dirty="0" smtClean="0"/>
              <a:t> Encouraging a positive learning environment</a:t>
            </a:r>
          </a:p>
          <a:p>
            <a:pPr lvl="1">
              <a:buFont typeface="Wingdings" pitchFamily="2" charset="2"/>
              <a:buChar char="Ø"/>
            </a:pPr>
            <a:r>
              <a:rPr lang="en-CA" dirty="0" smtClean="0"/>
              <a:t> Ways to help the child increase their literacy skills while the employees’ skills are also improving</a:t>
            </a: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Family Literacy</a:t>
            </a:r>
            <a:endParaRPr lang="en-CA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FL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55302" y="1412776"/>
            <a:ext cx="7833396" cy="4594324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Family Literacy</a:t>
            </a:r>
            <a:endParaRPr lang="en-CA" dirty="0"/>
          </a:p>
        </p:txBody>
      </p:sp>
      <p:sp>
        <p:nvSpPr>
          <p:cNvPr id="5" name="Pentagon 4"/>
          <p:cNvSpPr/>
          <p:nvPr/>
        </p:nvSpPr>
        <p:spPr>
          <a:xfrm rot="10800000">
            <a:off x="2627784" y="1556792"/>
            <a:ext cx="1944216" cy="792088"/>
          </a:xfrm>
          <a:prstGeom prst="homePlat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 sz="15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87824" y="1556792"/>
            <a:ext cx="15121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Printable interactive activities</a:t>
            </a:r>
            <a:endParaRPr lang="en-CA" sz="1600" dirty="0"/>
          </a:p>
        </p:txBody>
      </p:sp>
      <p:sp>
        <p:nvSpPr>
          <p:cNvPr id="7" name="Pentagon 6"/>
          <p:cNvSpPr/>
          <p:nvPr/>
        </p:nvSpPr>
        <p:spPr>
          <a:xfrm rot="10800000">
            <a:off x="3851920" y="5589240"/>
            <a:ext cx="2088232" cy="432048"/>
          </a:xfrm>
          <a:prstGeom prst="homePlat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 sz="15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067944" y="5661248"/>
            <a:ext cx="20162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Module evaluations</a:t>
            </a:r>
            <a:endParaRPr lang="en-CA" sz="16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PDQ and CAMERA assessments in </a:t>
            </a:r>
            <a:r>
              <a:rPr lang="en-CA" dirty="0" smtClean="0"/>
              <a:t>progress now</a:t>
            </a:r>
          </a:p>
          <a:p>
            <a:r>
              <a:rPr lang="en-CA" dirty="0" smtClean="0"/>
              <a:t>Post-assessments being performed on all staff who had pre-assessments in 2010</a:t>
            </a:r>
          </a:p>
          <a:p>
            <a:r>
              <a:rPr lang="en-CA" dirty="0" smtClean="0"/>
              <a:t>So far, there have been slight improvements in scores, but we won’t have all the data until March 31, 2011</a:t>
            </a: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Post-Assessments</a:t>
            </a:r>
            <a:endParaRPr lang="en-C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CA" dirty="0" smtClean="0"/>
              <a:t> Performing initial round of Learning for Success explorations (one-on-one interviews) with all retail store </a:t>
            </a:r>
            <a:r>
              <a:rPr lang="en-CA" dirty="0" smtClean="0"/>
              <a:t>staff</a:t>
            </a:r>
          </a:p>
          <a:p>
            <a:endParaRPr lang="en-CA" dirty="0" smtClean="0"/>
          </a:p>
          <a:p>
            <a:r>
              <a:rPr lang="en-CA" dirty="0" smtClean="0"/>
              <a:t>Analyzing results of explorations to determine gaps in knowledge and </a:t>
            </a:r>
            <a:r>
              <a:rPr lang="en-CA" dirty="0" smtClean="0"/>
              <a:t>skills</a:t>
            </a:r>
          </a:p>
          <a:p>
            <a:endParaRPr lang="en-CA" dirty="0" smtClean="0"/>
          </a:p>
          <a:p>
            <a:r>
              <a:rPr lang="en-CA" dirty="0" smtClean="0"/>
              <a:t>Administering PDQ pre-assessments for all staff willing to participate to determine </a:t>
            </a:r>
            <a:r>
              <a:rPr lang="en-CA" dirty="0" smtClean="0"/>
              <a:t>current skill levels</a:t>
            </a:r>
          </a:p>
          <a:p>
            <a:endParaRPr lang="en-CA" dirty="0" smtClean="0"/>
          </a:p>
          <a:p>
            <a:r>
              <a:rPr lang="en-CA" dirty="0" smtClean="0"/>
              <a:t>Delivering training in 12 subject areas, determined by needs of </a:t>
            </a:r>
            <a:r>
              <a:rPr lang="en-CA" dirty="0" smtClean="0"/>
              <a:t>staff</a:t>
            </a:r>
          </a:p>
          <a:p>
            <a:endParaRPr lang="en-CA" dirty="0" smtClean="0"/>
          </a:p>
          <a:p>
            <a:r>
              <a:rPr lang="en-CA" dirty="0" smtClean="0"/>
              <a:t>Administering PDQ post-assessments for all staff who had pre-assessments and training to determine increase in skills</a:t>
            </a:r>
          </a:p>
          <a:p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Project Deliverables</a:t>
            </a:r>
            <a:endParaRPr lang="en-CA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11560" y="1340768"/>
            <a:ext cx="7772400" cy="965665"/>
          </a:xfrm>
        </p:spPr>
        <p:txBody>
          <a:bodyPr/>
          <a:lstStyle/>
          <a:p>
            <a:pPr algn="ctr"/>
            <a:r>
              <a:rPr lang="en-CA" dirty="0" smtClean="0"/>
              <a:t>Questions?</a:t>
            </a:r>
            <a:endParaRPr lang="en-CA" dirty="0"/>
          </a:p>
        </p:txBody>
      </p:sp>
      <p:pic>
        <p:nvPicPr>
          <p:cNvPr id="6" name="Picture 5" descr="llsc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3861048"/>
            <a:ext cx="2232249" cy="1165077"/>
          </a:xfrm>
          <a:prstGeom prst="rect">
            <a:avLst/>
          </a:prstGeom>
        </p:spPr>
      </p:pic>
      <p:pic>
        <p:nvPicPr>
          <p:cNvPr id="7" name="Picture 6" descr="goodwilllogo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635896" y="4077072"/>
            <a:ext cx="2841571" cy="779267"/>
          </a:xfrm>
          <a:prstGeom prst="rect">
            <a:avLst/>
          </a:prstGeom>
        </p:spPr>
      </p:pic>
      <p:pic>
        <p:nvPicPr>
          <p:cNvPr id="8" name="Picture 7" descr="lfslog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164288" y="3717032"/>
            <a:ext cx="1440160" cy="1259050"/>
          </a:xfrm>
          <a:prstGeom prst="rect">
            <a:avLst/>
          </a:prstGeom>
        </p:spPr>
      </p:pic>
      <p:pic>
        <p:nvPicPr>
          <p:cNvPr id="1026" name="Picture 2" descr="C:\Users\Amanda\AppData\Local\Microsoft\Windows\Temporary Internet Files\Content.IE5\T9GZ021O\MC900441498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7544" y="980728"/>
            <a:ext cx="1800200" cy="1800200"/>
          </a:xfrm>
          <a:prstGeom prst="rect">
            <a:avLst/>
          </a:prstGeom>
          <a:noFill/>
        </p:spPr>
      </p:pic>
      <p:pic>
        <p:nvPicPr>
          <p:cNvPr id="9" name="Picture 2" descr="C:\Users\Amanda\AppData\Local\Microsoft\Windows\Temporary Internet Files\Content.IE5\T9GZ021O\MC900441498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32240" y="1052736"/>
            <a:ext cx="1800200" cy="1800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CA" dirty="0" smtClean="0"/>
              <a:t>Explorations </a:t>
            </a:r>
            <a:r>
              <a:rPr lang="en-CA" dirty="0" smtClean="0"/>
              <a:t>and training were </a:t>
            </a:r>
            <a:r>
              <a:rPr lang="en-CA" dirty="0" smtClean="0"/>
              <a:t>performed at </a:t>
            </a:r>
            <a:r>
              <a:rPr lang="en-CA" dirty="0" smtClean="0"/>
              <a:t>10 retail locations:</a:t>
            </a:r>
            <a:endParaRPr lang="en-CA" dirty="0" smtClean="0"/>
          </a:p>
          <a:p>
            <a:pPr lvl="1">
              <a:buFont typeface="Wingdings" pitchFamily="2" charset="2"/>
              <a:buChar char="Ø"/>
            </a:pPr>
            <a:r>
              <a:rPr lang="en-CA" dirty="0" smtClean="0"/>
              <a:t> Adelaide </a:t>
            </a:r>
            <a:r>
              <a:rPr lang="en-CA" dirty="0" smtClean="0"/>
              <a:t>Street bookstore</a:t>
            </a:r>
          </a:p>
          <a:p>
            <a:pPr lvl="1">
              <a:buFont typeface="Wingdings" pitchFamily="2" charset="2"/>
              <a:buChar char="Ø"/>
            </a:pPr>
            <a:r>
              <a:rPr lang="en-CA" dirty="0" smtClean="0"/>
              <a:t> Horton </a:t>
            </a:r>
            <a:r>
              <a:rPr lang="en-CA" dirty="0" smtClean="0"/>
              <a:t>Street</a:t>
            </a:r>
          </a:p>
          <a:p>
            <a:pPr lvl="1">
              <a:buFont typeface="Wingdings" pitchFamily="2" charset="2"/>
              <a:buChar char="Ø"/>
            </a:pPr>
            <a:r>
              <a:rPr lang="en-CA" dirty="0" smtClean="0"/>
              <a:t> Oxford Street East</a:t>
            </a:r>
          </a:p>
          <a:p>
            <a:pPr lvl="1">
              <a:buFont typeface="Wingdings" pitchFamily="2" charset="2"/>
              <a:buChar char="Ø"/>
            </a:pPr>
            <a:r>
              <a:rPr lang="en-CA" dirty="0" smtClean="0"/>
              <a:t> Pond Mills outlet </a:t>
            </a:r>
            <a:r>
              <a:rPr lang="en-CA" dirty="0" smtClean="0"/>
              <a:t>store &amp; transportation</a:t>
            </a:r>
            <a:endParaRPr lang="en-CA" dirty="0" smtClean="0"/>
          </a:p>
          <a:p>
            <a:pPr lvl="1">
              <a:buFont typeface="Wingdings" pitchFamily="2" charset="2"/>
              <a:buChar char="Ø"/>
            </a:pPr>
            <a:r>
              <a:rPr lang="en-CA" dirty="0" smtClean="0"/>
              <a:t> Sherwood Forest Mall</a:t>
            </a:r>
          </a:p>
          <a:p>
            <a:pPr lvl="1">
              <a:buFont typeface="Wingdings" pitchFamily="2" charset="2"/>
              <a:buChar char="Ø"/>
            </a:pPr>
            <a:r>
              <a:rPr lang="en-CA" dirty="0" smtClean="0"/>
              <a:t> Kitchener/Cambridge</a:t>
            </a:r>
            <a:endParaRPr lang="en-CA" dirty="0" smtClean="0"/>
          </a:p>
          <a:p>
            <a:pPr lvl="1">
              <a:buFont typeface="Wingdings" pitchFamily="2" charset="2"/>
              <a:buChar char="Ø"/>
            </a:pPr>
            <a:r>
              <a:rPr lang="en-CA" dirty="0" smtClean="0"/>
              <a:t> Guelph</a:t>
            </a:r>
          </a:p>
          <a:p>
            <a:pPr lvl="1">
              <a:buFont typeface="Wingdings" pitchFamily="2" charset="2"/>
              <a:buChar char="Ø"/>
            </a:pPr>
            <a:r>
              <a:rPr lang="en-CA" dirty="0" smtClean="0"/>
              <a:t> Stratford</a:t>
            </a:r>
            <a:endParaRPr lang="en-CA" dirty="0" smtClean="0"/>
          </a:p>
          <a:p>
            <a:pPr lvl="1">
              <a:buFont typeface="Wingdings" pitchFamily="2" charset="2"/>
              <a:buChar char="Ø"/>
            </a:pPr>
            <a:r>
              <a:rPr lang="en-CA" dirty="0" smtClean="0"/>
              <a:t> St. Thomas</a:t>
            </a:r>
          </a:p>
          <a:p>
            <a:pPr lvl="1">
              <a:buFont typeface="Wingdings" pitchFamily="2" charset="2"/>
              <a:buChar char="Ø"/>
            </a:pPr>
            <a:r>
              <a:rPr lang="en-CA" dirty="0" smtClean="0"/>
              <a:t> </a:t>
            </a:r>
            <a:r>
              <a:rPr lang="en-CA" dirty="0" smtClean="0"/>
              <a:t>Woodstock</a:t>
            </a:r>
          </a:p>
          <a:p>
            <a:pPr lvl="1">
              <a:buFont typeface="Wingdings" pitchFamily="2" charset="2"/>
              <a:buChar char="Ø"/>
            </a:pPr>
            <a:endParaRPr lang="en-CA" dirty="0" smtClean="0"/>
          </a:p>
          <a:p>
            <a:r>
              <a:rPr lang="en-CA" dirty="0" smtClean="0"/>
              <a:t>187 </a:t>
            </a:r>
            <a:r>
              <a:rPr lang="en-CA" dirty="0" smtClean="0"/>
              <a:t>staff </a:t>
            </a:r>
            <a:r>
              <a:rPr lang="en-CA" dirty="0" smtClean="0"/>
              <a:t>participated</a:t>
            </a: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Initial LFS Explorations	</a:t>
            </a:r>
            <a:endParaRPr lang="en-C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CA" dirty="0" smtClean="0"/>
              <a:t>PDQ assessments were administered on </a:t>
            </a:r>
            <a:r>
              <a:rPr lang="en-CA" dirty="0" smtClean="0"/>
              <a:t>74 staff</a:t>
            </a:r>
            <a:endParaRPr lang="en-CA" dirty="0" smtClean="0"/>
          </a:p>
          <a:p>
            <a:r>
              <a:rPr lang="en-CA" dirty="0" smtClean="0"/>
              <a:t>Measures Essential Skills:</a:t>
            </a:r>
          </a:p>
          <a:p>
            <a:pPr lvl="1">
              <a:buFont typeface="Wingdings" pitchFamily="2" charset="2"/>
              <a:buChar char="Ø"/>
            </a:pPr>
            <a:r>
              <a:rPr lang="en-CA" dirty="0" smtClean="0"/>
              <a:t> Reading Text</a:t>
            </a:r>
          </a:p>
          <a:p>
            <a:pPr lvl="1">
              <a:buFont typeface="Wingdings" pitchFamily="2" charset="2"/>
              <a:buChar char="Ø"/>
            </a:pPr>
            <a:r>
              <a:rPr lang="en-CA" dirty="0" smtClean="0"/>
              <a:t> Document Use</a:t>
            </a:r>
          </a:p>
          <a:p>
            <a:pPr lvl="1">
              <a:buFont typeface="Wingdings" pitchFamily="2" charset="2"/>
              <a:buChar char="Ø"/>
            </a:pPr>
            <a:r>
              <a:rPr lang="en-CA" dirty="0" smtClean="0"/>
              <a:t> </a:t>
            </a:r>
            <a:r>
              <a:rPr lang="en-CA" dirty="0" smtClean="0"/>
              <a:t>Numeracy</a:t>
            </a:r>
          </a:p>
          <a:p>
            <a:pPr lvl="1">
              <a:buNone/>
            </a:pPr>
            <a:endParaRPr lang="en-CA" dirty="0" smtClean="0"/>
          </a:p>
          <a:p>
            <a:r>
              <a:rPr lang="en-US" dirty="0" smtClean="0"/>
              <a:t>CAMERA assessments were administered on 9 staff</a:t>
            </a:r>
          </a:p>
          <a:p>
            <a:r>
              <a:rPr lang="en-US" dirty="0" smtClean="0"/>
              <a:t>Measures  Essential Skills: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dirty="0" smtClean="0"/>
              <a:t>Reading Text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 Document Use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dirty="0" smtClean="0"/>
              <a:t>Writing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dirty="0" smtClean="0"/>
              <a:t>Numeracy</a:t>
            </a:r>
          </a:p>
          <a:p>
            <a:pPr lvl="1">
              <a:buNone/>
            </a:pPr>
            <a:endParaRPr lang="en-CA" dirty="0" smtClean="0"/>
          </a:p>
          <a:p>
            <a:r>
              <a:rPr lang="en-CA" dirty="0" smtClean="0"/>
              <a:t>We found huge differences in skill levels across the province </a:t>
            </a:r>
          </a:p>
          <a:p>
            <a:pPr lvl="1">
              <a:buNone/>
            </a:pPr>
            <a:endParaRPr lang="en-CA" dirty="0" smtClean="0"/>
          </a:p>
          <a:p>
            <a:pPr lvl="1">
              <a:buNone/>
            </a:pPr>
            <a:endParaRPr lang="en-CA" dirty="0" smtClean="0"/>
          </a:p>
          <a:p>
            <a:pPr lvl="1">
              <a:buNone/>
            </a:pPr>
            <a:endParaRPr lang="en-CA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Pre-Assessments</a:t>
            </a:r>
            <a:endParaRPr lang="en-C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CA" dirty="0" smtClean="0"/>
              <a:t>Staff made suggestions about training they would like to see brought on-site</a:t>
            </a:r>
          </a:p>
          <a:p>
            <a:r>
              <a:rPr lang="en-CA" dirty="0" smtClean="0"/>
              <a:t>LFS project staff recognized some learning needs</a:t>
            </a:r>
          </a:p>
          <a:p>
            <a:r>
              <a:rPr lang="en-CA" dirty="0" smtClean="0"/>
              <a:t>12 training modules were created using </a:t>
            </a:r>
            <a:r>
              <a:rPr lang="en-CA" dirty="0" err="1" smtClean="0"/>
              <a:t>Moodle</a:t>
            </a:r>
            <a:endParaRPr lang="en-CA" dirty="0" smtClean="0"/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dirty="0" smtClean="0"/>
              <a:t>Introduction to Computer Basics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dirty="0" smtClean="0"/>
              <a:t>Introduction to Online Learning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dirty="0" smtClean="0"/>
              <a:t>Accessible Customer Service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dirty="0" smtClean="0"/>
              <a:t>Understanding Quality Goods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dirty="0" smtClean="0"/>
              <a:t>Respectful Workplaces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dirty="0" smtClean="0"/>
              <a:t>Internal Policy Refresher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dirty="0" smtClean="0"/>
              <a:t>Health and Safety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dirty="0" smtClean="0"/>
              <a:t>WHMIS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dirty="0" smtClean="0"/>
              <a:t>Business Metrics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dirty="0" smtClean="0"/>
              <a:t>How to Read Your Pay Stub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dirty="0" smtClean="0"/>
              <a:t>Loss Prevention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dirty="0" smtClean="0"/>
              <a:t>Family Literacy</a:t>
            </a: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Training Modules</a:t>
            </a:r>
            <a:endParaRPr lang="en-C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Designed for employees who have never used a computer before</a:t>
            </a:r>
          </a:p>
          <a:p>
            <a:r>
              <a:rPr lang="en-CA" dirty="0" smtClean="0"/>
              <a:t>Topics covered:</a:t>
            </a:r>
          </a:p>
          <a:p>
            <a:pPr lvl="1">
              <a:buFont typeface="Wingdings" pitchFamily="2" charset="2"/>
              <a:buChar char="Ø"/>
            </a:pPr>
            <a:r>
              <a:rPr lang="en-CA" dirty="0" smtClean="0"/>
              <a:t> </a:t>
            </a:r>
            <a:r>
              <a:rPr lang="en-CA" dirty="0" smtClean="0"/>
              <a:t>Navigating Windows</a:t>
            </a:r>
            <a:endParaRPr lang="en-CA" dirty="0" smtClean="0"/>
          </a:p>
          <a:p>
            <a:pPr lvl="1">
              <a:buFont typeface="Wingdings" pitchFamily="2" charset="2"/>
              <a:buChar char="Ø"/>
            </a:pPr>
            <a:r>
              <a:rPr lang="en-CA" dirty="0" smtClean="0"/>
              <a:t> Accessing Windows help and support</a:t>
            </a:r>
          </a:p>
          <a:p>
            <a:pPr lvl="1">
              <a:buFont typeface="Wingdings" pitchFamily="2" charset="2"/>
              <a:buChar char="Ø"/>
            </a:pPr>
            <a:r>
              <a:rPr lang="en-CA" dirty="0" smtClean="0"/>
              <a:t> Using a mouse</a:t>
            </a:r>
          </a:p>
          <a:p>
            <a:pPr lvl="1">
              <a:buFont typeface="Wingdings" pitchFamily="2" charset="2"/>
              <a:buChar char="Ø"/>
            </a:pPr>
            <a:r>
              <a:rPr lang="en-CA" dirty="0" smtClean="0"/>
              <a:t> Using a keyboard</a:t>
            </a:r>
          </a:p>
          <a:p>
            <a:pPr lvl="1">
              <a:buFont typeface="Wingdings" pitchFamily="2" charset="2"/>
              <a:buChar char="Ø"/>
            </a:pPr>
            <a:r>
              <a:rPr lang="en-CA" dirty="0" smtClean="0"/>
              <a:t> Accessing the internet and performing a Google search</a:t>
            </a:r>
          </a:p>
          <a:p>
            <a:pPr lvl="1">
              <a:buFont typeface="Wingdings" pitchFamily="2" charset="2"/>
              <a:buChar char="Ø"/>
            </a:pPr>
            <a:r>
              <a:rPr lang="en-CA" dirty="0" smtClean="0"/>
              <a:t> Setting up email and </a:t>
            </a:r>
            <a:r>
              <a:rPr lang="en-CA" dirty="0" err="1" smtClean="0"/>
              <a:t>Moodle</a:t>
            </a:r>
            <a:r>
              <a:rPr lang="en-CA" dirty="0" smtClean="0"/>
              <a:t> account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CA" dirty="0" smtClean="0"/>
              <a:t>Introduction to Computer Basics	</a:t>
            </a:r>
            <a:endParaRPr lang="en-C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CB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15616" y="1052736"/>
            <a:ext cx="7551918" cy="504056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CA" dirty="0" smtClean="0"/>
              <a:t>Introduction to Computer Basics	</a:t>
            </a:r>
            <a:endParaRPr lang="en-CA" dirty="0"/>
          </a:p>
        </p:txBody>
      </p:sp>
      <p:sp>
        <p:nvSpPr>
          <p:cNvPr id="5" name="Pentagon 4"/>
          <p:cNvSpPr/>
          <p:nvPr/>
        </p:nvSpPr>
        <p:spPr>
          <a:xfrm>
            <a:off x="179512" y="4437112"/>
            <a:ext cx="1224136" cy="576064"/>
          </a:xfrm>
          <a:prstGeom prst="homePlat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n w="12700">
                  <a:noFill/>
                  <a:prstDash val="solid"/>
                </a:ln>
                <a:solidFill>
                  <a:schemeClr val="tx1"/>
                </a:solidFill>
                <a:latin typeface="Cambria" pitchFamily="18" charset="0"/>
              </a:rPr>
              <a:t>Book resources</a:t>
            </a:r>
            <a:endParaRPr lang="en-CA" sz="1600" dirty="0">
              <a:ln w="12700">
                <a:noFill/>
                <a:prstDash val="solid"/>
              </a:ln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7" name="Pentagon 6"/>
          <p:cNvSpPr/>
          <p:nvPr/>
        </p:nvSpPr>
        <p:spPr>
          <a:xfrm rot="10800000">
            <a:off x="2195736" y="4869160"/>
            <a:ext cx="2232248" cy="360040"/>
          </a:xfrm>
          <a:prstGeom prst="homePlat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 sz="15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11760" y="4869160"/>
            <a:ext cx="201622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n w="12700">
                  <a:noFill/>
                  <a:prstDash val="solid"/>
                </a:ln>
                <a:latin typeface="Cambria" pitchFamily="18" charset="0"/>
              </a:rPr>
              <a:t>Interactive activities</a:t>
            </a:r>
            <a:endParaRPr lang="en-CA" sz="1600" dirty="0" smtClean="0">
              <a:ln w="12700">
                <a:noFill/>
                <a:prstDash val="solid"/>
              </a:ln>
              <a:latin typeface="Cambria" pitchFamily="18" charset="0"/>
            </a:endParaRPr>
          </a:p>
          <a:p>
            <a:endParaRPr lang="en-C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Designed to get employees comfortable in an online learning environment</a:t>
            </a:r>
          </a:p>
          <a:p>
            <a:r>
              <a:rPr lang="en-CA" dirty="0" smtClean="0"/>
              <a:t>Teaches:</a:t>
            </a:r>
          </a:p>
          <a:p>
            <a:pPr lvl="1">
              <a:buFont typeface="Wingdings" pitchFamily="2" charset="2"/>
              <a:buChar char="Ø"/>
            </a:pPr>
            <a:r>
              <a:rPr lang="en-CA" dirty="0" smtClean="0"/>
              <a:t> History of </a:t>
            </a:r>
            <a:r>
              <a:rPr lang="en-CA" dirty="0" err="1" smtClean="0"/>
              <a:t>Moodle</a:t>
            </a:r>
            <a:endParaRPr lang="en-CA" dirty="0" smtClean="0"/>
          </a:p>
          <a:p>
            <a:pPr lvl="1">
              <a:buFont typeface="Wingdings" pitchFamily="2" charset="2"/>
              <a:buChar char="Ø"/>
            </a:pPr>
            <a:r>
              <a:rPr lang="en-CA" dirty="0" smtClean="0"/>
              <a:t> </a:t>
            </a:r>
            <a:r>
              <a:rPr lang="en-CA" dirty="0" smtClean="0"/>
              <a:t>Navigation of </a:t>
            </a:r>
            <a:r>
              <a:rPr lang="en-CA" dirty="0" err="1" smtClean="0"/>
              <a:t>Moodle</a:t>
            </a:r>
            <a:endParaRPr lang="en-CA" dirty="0" smtClean="0"/>
          </a:p>
          <a:p>
            <a:pPr lvl="1">
              <a:buFont typeface="Wingdings" pitchFamily="2" charset="2"/>
              <a:buChar char="Ø"/>
            </a:pPr>
            <a:r>
              <a:rPr lang="en-CA" dirty="0" smtClean="0"/>
              <a:t> Types of activities in </a:t>
            </a:r>
            <a:r>
              <a:rPr lang="en-CA" dirty="0" err="1" smtClean="0"/>
              <a:t>Moodle</a:t>
            </a:r>
            <a:endParaRPr lang="en-CA" dirty="0" smtClean="0"/>
          </a:p>
          <a:p>
            <a:pPr lvl="1">
              <a:buFont typeface="Wingdings" pitchFamily="2" charset="2"/>
              <a:buChar char="Ø"/>
            </a:pPr>
            <a:r>
              <a:rPr lang="en-CA" dirty="0" smtClean="0"/>
              <a:t> </a:t>
            </a:r>
            <a:r>
              <a:rPr lang="en-CA" dirty="0" smtClean="0"/>
              <a:t>Individual </a:t>
            </a:r>
            <a:r>
              <a:rPr lang="en-CA" dirty="0" err="1" smtClean="0"/>
              <a:t>Moodle</a:t>
            </a:r>
            <a:r>
              <a:rPr lang="en-CA" dirty="0" smtClean="0"/>
              <a:t> profile</a:t>
            </a:r>
          </a:p>
          <a:p>
            <a:pPr lvl="2"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dirty="0" smtClean="0"/>
              <a:t>Updating information</a:t>
            </a:r>
          </a:p>
          <a:p>
            <a:pPr lvl="2"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dirty="0" smtClean="0"/>
              <a:t>Course history</a:t>
            </a:r>
            <a:endParaRPr lang="en-CA" dirty="0" smtClean="0"/>
          </a:p>
          <a:p>
            <a:pPr lvl="1">
              <a:buFont typeface="Wingdings" pitchFamily="2" charset="2"/>
              <a:buChar char="Ø"/>
            </a:pPr>
            <a:r>
              <a:rPr lang="en-CA" dirty="0" smtClean="0"/>
              <a:t> Sending messages through </a:t>
            </a:r>
            <a:r>
              <a:rPr lang="en-CA" dirty="0" err="1" smtClean="0"/>
              <a:t>Moodle</a:t>
            </a: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CA" dirty="0" smtClean="0"/>
              <a:t>Introduction to Online Learning	</a:t>
            </a:r>
            <a:endParaRPr lang="en-CA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ustom 1">
      <a:majorFont>
        <a:latin typeface="Cambria"/>
        <a:ea typeface=""/>
        <a:cs typeface=""/>
      </a:majorFont>
      <a:minorFont>
        <a:latin typeface="Cambria"/>
        <a:ea typeface=""/>
        <a:cs typeface="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383</TotalTime>
  <Words>894</Words>
  <Application>Microsoft Office PowerPoint</Application>
  <PresentationFormat>On-screen Show (4:3)</PresentationFormat>
  <Paragraphs>194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Concourse</vt:lpstr>
      <vt:lpstr>Workplace Literacy and Essential Skills</vt:lpstr>
      <vt:lpstr>Project Overview</vt:lpstr>
      <vt:lpstr>Project Deliverables</vt:lpstr>
      <vt:lpstr>Initial LFS Explorations </vt:lpstr>
      <vt:lpstr>Pre-Assessments</vt:lpstr>
      <vt:lpstr>Training Modules</vt:lpstr>
      <vt:lpstr>Introduction to Computer Basics </vt:lpstr>
      <vt:lpstr>Introduction to Computer Basics </vt:lpstr>
      <vt:lpstr>Introduction to Online Learning </vt:lpstr>
      <vt:lpstr>Introduction to Online Learning </vt:lpstr>
      <vt:lpstr>Introduction to Online Learning</vt:lpstr>
      <vt:lpstr>Accessible Customer Service</vt:lpstr>
      <vt:lpstr>Accessible Customer Service</vt:lpstr>
      <vt:lpstr>Understanding Quality Goods</vt:lpstr>
      <vt:lpstr>Understanding Quality Goods </vt:lpstr>
      <vt:lpstr>Respectful Workplaces</vt:lpstr>
      <vt:lpstr>Internal Policy Refresher</vt:lpstr>
      <vt:lpstr>Health and Safety</vt:lpstr>
      <vt:lpstr>Health and Safety</vt:lpstr>
      <vt:lpstr>WHMIS</vt:lpstr>
      <vt:lpstr>WHMIS</vt:lpstr>
      <vt:lpstr>Business Metrics</vt:lpstr>
      <vt:lpstr>Business Metrics</vt:lpstr>
      <vt:lpstr>How to Read Your Pay Stub</vt:lpstr>
      <vt:lpstr>Loss Prevention</vt:lpstr>
      <vt:lpstr>Loss Prevention</vt:lpstr>
      <vt:lpstr>Family Literacy</vt:lpstr>
      <vt:lpstr>Family Literacy</vt:lpstr>
      <vt:lpstr>Post-Assessments</vt:lpstr>
      <vt:lpstr>Questions?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Workplace Literacy and Essential Skills</dc:title>
  <dc:creator>LLSC on the Go</dc:creator>
  <cp:lastModifiedBy>Amanda</cp:lastModifiedBy>
  <cp:revision>46</cp:revision>
  <dcterms:created xsi:type="dcterms:W3CDTF">2011-03-17T15:07:47Z</dcterms:created>
  <dcterms:modified xsi:type="dcterms:W3CDTF">2011-03-22T02:43:21Z</dcterms:modified>
</cp:coreProperties>
</file>